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handoutMasterIdLst>
    <p:handoutMasterId r:id="rId33"/>
  </p:handoutMasterIdLst>
  <p:sldIdLst>
    <p:sldId id="256" r:id="rId3"/>
    <p:sldId id="286" r:id="rId4"/>
    <p:sldId id="365" r:id="rId5"/>
    <p:sldId id="558" r:id="rId6"/>
    <p:sldId id="488" r:id="rId8"/>
    <p:sldId id="597" r:id="rId9"/>
    <p:sldId id="598" r:id="rId10"/>
    <p:sldId id="564" r:id="rId11"/>
    <p:sldId id="599" r:id="rId12"/>
    <p:sldId id="600" r:id="rId13"/>
    <p:sldId id="337" r:id="rId14"/>
    <p:sldId id="601" r:id="rId15"/>
    <p:sldId id="404" r:id="rId16"/>
    <p:sldId id="560" r:id="rId17"/>
    <p:sldId id="390" r:id="rId18"/>
    <p:sldId id="431" r:id="rId19"/>
    <p:sldId id="393" r:id="rId20"/>
    <p:sldId id="394" r:id="rId21"/>
    <p:sldId id="621" r:id="rId22"/>
    <p:sldId id="622" r:id="rId23"/>
    <p:sldId id="623" r:id="rId24"/>
    <p:sldId id="624" r:id="rId25"/>
    <p:sldId id="625" r:id="rId26"/>
    <p:sldId id="626" r:id="rId27"/>
    <p:sldId id="627" r:id="rId28"/>
    <p:sldId id="399" r:id="rId29"/>
    <p:sldId id="400" r:id="rId30"/>
    <p:sldId id="401" r:id="rId31"/>
    <p:sldId id="281" r:id="rId32"/>
  </p:sldIdLst>
  <p:sldSz cx="9144000" cy="5143500" type="screen16x9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1" userDrawn="1">
          <p15:clr>
            <a:srgbClr val="A4A3A4"/>
          </p15:clr>
        </p15:guide>
        <p15:guide id="2" pos="285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4660"/>
    <a:srgbClr val="961E19"/>
    <a:srgbClr val="E8E8E8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649" autoAdjust="0"/>
  </p:normalViewPr>
  <p:slideViewPr>
    <p:cSldViewPr showGuides="1">
      <p:cViewPr varScale="1">
        <p:scale>
          <a:sx n="104" d="100"/>
          <a:sy n="104" d="100"/>
        </p:scale>
        <p:origin x="850" y="58"/>
      </p:cViewPr>
      <p:guideLst>
        <p:guide orient="horz" pos="1641"/>
        <p:guide pos="285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gs" Target="tags/tag1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A1A9A1-B305-43A3-954F-7409640B2C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E4D53A-EBD1-4578-9F09-8A6CB50B91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4D53A-EBD1-4578-9F09-8A6CB50B9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4D53A-EBD1-4578-9F09-8A6CB50B9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4D53A-EBD1-4578-9F09-8A6CB50B9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4D53A-EBD1-4578-9F09-8A6CB50B9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4D53A-EBD1-4578-9F09-8A6CB50B9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4D53A-EBD1-4578-9F09-8A6CB50B9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4D53A-EBD1-4578-9F09-8A6CB50B9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4D53A-EBD1-4578-9F09-8A6CB50B9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4D53A-EBD1-4578-9F09-8A6CB50B9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23478"/>
            <a:ext cx="9144000" cy="3600400"/>
          </a:xfrm>
          <a:prstGeom prst="rect">
            <a:avLst/>
          </a:prstGeom>
          <a:solidFill>
            <a:srgbClr val="3A466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-2128"/>
            <a:ext cx="9144000" cy="3600400"/>
          </a:xfrm>
          <a:prstGeom prst="rect">
            <a:avLst/>
          </a:prstGeom>
          <a:solidFill>
            <a:srgbClr val="3A4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45929" y="1667597"/>
            <a:ext cx="8280920" cy="74635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工作汇报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81680" y="2860040"/>
            <a:ext cx="2806700" cy="37592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研究方向：数字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模拟人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137461" y="1995686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5860147" y="1995686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3779912" y="4169717"/>
            <a:ext cx="4968553" cy="345440"/>
            <a:chOff x="3779912" y="4169717"/>
            <a:chExt cx="4968553" cy="345440"/>
          </a:xfrm>
        </p:grpSpPr>
        <p:sp>
          <p:nvSpPr>
            <p:cNvPr id="9" name="矩形 8"/>
            <p:cNvSpPr/>
            <p:nvPr/>
          </p:nvSpPr>
          <p:spPr>
            <a:xfrm>
              <a:off x="4040307" y="4169717"/>
              <a:ext cx="4708158" cy="345440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r>
                <a:rPr lang="zh-CN" altLang="en-US" b="1" dirty="0">
                  <a:solidFill>
                    <a:srgbClr val="3A46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汇报人</a:t>
              </a:r>
              <a:r>
                <a:rPr lang="zh-CN" altLang="en-US" dirty="0">
                  <a:solidFill>
                    <a:srgbClr val="3A46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：李亚慧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</a:t>
              </a:r>
              <a:r>
                <a:rPr lang="zh-CN" altLang="en-US" b="1" dirty="0">
                  <a:solidFill>
                    <a:srgbClr val="3A46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指导老师</a:t>
              </a:r>
              <a:r>
                <a:rPr lang="zh-CN" altLang="en-US" dirty="0">
                  <a:solidFill>
                    <a:srgbClr val="3A46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：余</a:t>
              </a:r>
              <a:r>
                <a:rPr lang="zh-CN" altLang="en-US" dirty="0">
                  <a:solidFill>
                    <a:srgbClr val="3A46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银峰</a:t>
              </a:r>
              <a:endParaRPr lang="zh-CN" altLang="en-US" dirty="0">
                <a:solidFill>
                  <a:srgbClr val="3A46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3779912" y="4210339"/>
              <a:ext cx="198097" cy="265004"/>
              <a:chOff x="5823704" y="503688"/>
              <a:chExt cx="198097" cy="265004"/>
            </a:xfrm>
            <a:solidFill>
              <a:srgbClr val="3A4660"/>
            </a:solidFill>
          </p:grpSpPr>
          <p:sp>
            <p:nvSpPr>
              <p:cNvPr id="13" name="Oval 33"/>
              <p:cNvSpPr>
                <a:spLocks noChangeArrowheads="1"/>
              </p:cNvSpPr>
              <p:nvPr/>
            </p:nvSpPr>
            <p:spPr bwMode="auto">
              <a:xfrm>
                <a:off x="5872244" y="503688"/>
                <a:ext cx="101016" cy="10757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34"/>
              <p:cNvSpPr/>
              <p:nvPr/>
            </p:nvSpPr>
            <p:spPr bwMode="auto">
              <a:xfrm>
                <a:off x="5823704" y="616511"/>
                <a:ext cx="198097" cy="152181"/>
              </a:xfrm>
              <a:custGeom>
                <a:avLst/>
                <a:gdLst>
                  <a:gd name="T0" fmla="*/ 28 w 37"/>
                  <a:gd name="T1" fmla="*/ 0 h 28"/>
                  <a:gd name="T2" fmla="*/ 19 w 37"/>
                  <a:gd name="T3" fmla="*/ 11 h 28"/>
                  <a:gd name="T4" fmla="*/ 9 w 37"/>
                  <a:gd name="T5" fmla="*/ 0 h 28"/>
                  <a:gd name="T6" fmla="*/ 0 w 37"/>
                  <a:gd name="T7" fmla="*/ 18 h 28"/>
                  <a:gd name="T8" fmla="*/ 1 w 37"/>
                  <a:gd name="T9" fmla="*/ 26 h 28"/>
                  <a:gd name="T10" fmla="*/ 19 w 37"/>
                  <a:gd name="T11" fmla="*/ 28 h 28"/>
                  <a:gd name="T12" fmla="*/ 36 w 37"/>
                  <a:gd name="T13" fmla="*/ 26 h 28"/>
                  <a:gd name="T14" fmla="*/ 37 w 37"/>
                  <a:gd name="T15" fmla="*/ 18 h 28"/>
                  <a:gd name="T16" fmla="*/ 28 w 37"/>
                  <a:gd name="T1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28">
                    <a:moveTo>
                      <a:pt x="28" y="0"/>
                    </a:moveTo>
                    <a:cubicBezTo>
                      <a:pt x="19" y="11"/>
                      <a:pt x="19" y="11"/>
                      <a:pt x="19" y="1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4"/>
                      <a:pt x="0" y="11"/>
                      <a:pt x="0" y="18"/>
                    </a:cubicBezTo>
                    <a:cubicBezTo>
                      <a:pt x="0" y="21"/>
                      <a:pt x="1" y="23"/>
                      <a:pt x="1" y="26"/>
                    </a:cubicBezTo>
                    <a:cubicBezTo>
                      <a:pt x="7" y="27"/>
                      <a:pt x="12" y="28"/>
                      <a:pt x="19" y="28"/>
                    </a:cubicBezTo>
                    <a:cubicBezTo>
                      <a:pt x="25" y="28"/>
                      <a:pt x="31" y="27"/>
                      <a:pt x="36" y="26"/>
                    </a:cubicBezTo>
                    <a:cubicBezTo>
                      <a:pt x="37" y="23"/>
                      <a:pt x="37" y="21"/>
                      <a:pt x="37" y="18"/>
                    </a:cubicBezTo>
                    <a:cubicBezTo>
                      <a:pt x="37" y="11"/>
                      <a:pt x="33" y="4"/>
                      <a:pt x="2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5" name="Freeform 504"/>
            <p:cNvSpPr>
              <a:spLocks noEditPoints="1"/>
            </p:cNvSpPr>
            <p:nvPr/>
          </p:nvSpPr>
          <p:spPr bwMode="auto">
            <a:xfrm>
              <a:off x="6076507" y="4210339"/>
              <a:ext cx="233967" cy="265004"/>
            </a:xfrm>
            <a:custGeom>
              <a:avLst/>
              <a:gdLst>
                <a:gd name="T0" fmla="*/ 25 w 255"/>
                <a:gd name="T1" fmla="*/ 19 h 288"/>
                <a:gd name="T2" fmla="*/ 0 w 255"/>
                <a:gd name="T3" fmla="*/ 35 h 288"/>
                <a:gd name="T4" fmla="*/ 25 w 255"/>
                <a:gd name="T5" fmla="*/ 51 h 288"/>
                <a:gd name="T6" fmla="*/ 15 w 255"/>
                <a:gd name="T7" fmla="*/ 62 h 288"/>
                <a:gd name="T8" fmla="*/ 15 w 255"/>
                <a:gd name="T9" fmla="*/ 95 h 288"/>
                <a:gd name="T10" fmla="*/ 25 w 255"/>
                <a:gd name="T11" fmla="*/ 106 h 288"/>
                <a:gd name="T12" fmla="*/ 0 w 255"/>
                <a:gd name="T13" fmla="*/ 122 h 288"/>
                <a:gd name="T14" fmla="*/ 25 w 255"/>
                <a:gd name="T15" fmla="*/ 139 h 288"/>
                <a:gd name="T16" fmla="*/ 25 w 255"/>
                <a:gd name="T17" fmla="*/ 146 h 288"/>
                <a:gd name="T18" fmla="*/ 15 w 255"/>
                <a:gd name="T19" fmla="*/ 150 h 288"/>
                <a:gd name="T20" fmla="*/ 15 w 255"/>
                <a:gd name="T21" fmla="*/ 182 h 288"/>
                <a:gd name="T22" fmla="*/ 25 w 255"/>
                <a:gd name="T23" fmla="*/ 193 h 288"/>
                <a:gd name="T24" fmla="*/ 0 w 255"/>
                <a:gd name="T25" fmla="*/ 210 h 288"/>
                <a:gd name="T26" fmla="*/ 25 w 255"/>
                <a:gd name="T27" fmla="*/ 226 h 288"/>
                <a:gd name="T28" fmla="*/ 15 w 255"/>
                <a:gd name="T29" fmla="*/ 237 h 288"/>
                <a:gd name="T30" fmla="*/ 15 w 255"/>
                <a:gd name="T31" fmla="*/ 270 h 288"/>
                <a:gd name="T32" fmla="*/ 25 w 255"/>
                <a:gd name="T33" fmla="*/ 288 h 288"/>
                <a:gd name="T34" fmla="*/ 255 w 255"/>
                <a:gd name="T35" fmla="*/ 146 h 288"/>
                <a:gd name="T36" fmla="*/ 255 w 255"/>
                <a:gd name="T37" fmla="*/ 0 h 288"/>
                <a:gd name="T38" fmla="*/ 41 w 255"/>
                <a:gd name="T39" fmla="*/ 261 h 288"/>
                <a:gd name="T40" fmla="*/ 9 w 255"/>
                <a:gd name="T41" fmla="*/ 253 h 288"/>
                <a:gd name="T42" fmla="*/ 41 w 255"/>
                <a:gd name="T43" fmla="*/ 246 h 288"/>
                <a:gd name="T44" fmla="*/ 41 w 255"/>
                <a:gd name="T45" fmla="*/ 261 h 288"/>
                <a:gd name="T46" fmla="*/ 15 w 255"/>
                <a:gd name="T47" fmla="*/ 217 h 288"/>
                <a:gd name="T48" fmla="*/ 15 w 255"/>
                <a:gd name="T49" fmla="*/ 202 h 288"/>
                <a:gd name="T50" fmla="*/ 48 w 255"/>
                <a:gd name="T51" fmla="*/ 210 h 288"/>
                <a:gd name="T52" fmla="*/ 41 w 255"/>
                <a:gd name="T53" fmla="*/ 174 h 288"/>
                <a:gd name="T54" fmla="*/ 9 w 255"/>
                <a:gd name="T55" fmla="*/ 166 h 288"/>
                <a:gd name="T56" fmla="*/ 41 w 255"/>
                <a:gd name="T57" fmla="*/ 159 h 288"/>
                <a:gd name="T58" fmla="*/ 41 w 255"/>
                <a:gd name="T59" fmla="*/ 174 h 288"/>
                <a:gd name="T60" fmla="*/ 15 w 255"/>
                <a:gd name="T61" fmla="*/ 130 h 288"/>
                <a:gd name="T62" fmla="*/ 15 w 255"/>
                <a:gd name="T63" fmla="*/ 115 h 288"/>
                <a:gd name="T64" fmla="*/ 48 w 255"/>
                <a:gd name="T65" fmla="*/ 122 h 288"/>
                <a:gd name="T66" fmla="*/ 41 w 255"/>
                <a:gd name="T67" fmla="*/ 86 h 288"/>
                <a:gd name="T68" fmla="*/ 9 w 255"/>
                <a:gd name="T69" fmla="*/ 79 h 288"/>
                <a:gd name="T70" fmla="*/ 41 w 255"/>
                <a:gd name="T71" fmla="*/ 71 h 288"/>
                <a:gd name="T72" fmla="*/ 41 w 255"/>
                <a:gd name="T73" fmla="*/ 86 h 288"/>
                <a:gd name="T74" fmla="*/ 15 w 255"/>
                <a:gd name="T75" fmla="*/ 43 h 288"/>
                <a:gd name="T76" fmla="*/ 15 w 255"/>
                <a:gd name="T77" fmla="*/ 28 h 288"/>
                <a:gd name="T78" fmla="*/ 48 w 255"/>
                <a:gd name="T79" fmla="*/ 35 h 288"/>
                <a:gd name="T80" fmla="*/ 214 w 255"/>
                <a:gd name="T81" fmla="*/ 205 h 288"/>
                <a:gd name="T82" fmla="*/ 76 w 255"/>
                <a:gd name="T83" fmla="*/ 191 h 288"/>
                <a:gd name="T84" fmla="*/ 132 w 255"/>
                <a:gd name="T85" fmla="*/ 159 h 288"/>
                <a:gd name="T86" fmla="*/ 118 w 255"/>
                <a:gd name="T87" fmla="*/ 120 h 288"/>
                <a:gd name="T88" fmla="*/ 145 w 255"/>
                <a:gd name="T89" fmla="*/ 85 h 288"/>
                <a:gd name="T90" fmla="*/ 171 w 255"/>
                <a:gd name="T91" fmla="*/ 120 h 288"/>
                <a:gd name="T92" fmla="*/ 157 w 255"/>
                <a:gd name="T93" fmla="*/ 159 h 288"/>
                <a:gd name="T94" fmla="*/ 214 w 255"/>
                <a:gd name="T95" fmla="*/ 191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5" h="288">
                  <a:moveTo>
                    <a:pt x="25" y="0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6" y="19"/>
                    <a:pt x="0" y="25"/>
                    <a:pt x="0" y="35"/>
                  </a:cubicBezTo>
                  <a:cubicBezTo>
                    <a:pt x="0" y="45"/>
                    <a:pt x="6" y="51"/>
                    <a:pt x="15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5" y="62"/>
                    <a:pt x="25" y="62"/>
                    <a:pt x="25" y="62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6" y="62"/>
                    <a:pt x="0" y="68"/>
                    <a:pt x="0" y="79"/>
                  </a:cubicBezTo>
                  <a:cubicBezTo>
                    <a:pt x="0" y="89"/>
                    <a:pt x="6" y="95"/>
                    <a:pt x="15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5" y="106"/>
                    <a:pt x="25" y="106"/>
                    <a:pt x="25" y="106"/>
                  </a:cubicBezTo>
                  <a:cubicBezTo>
                    <a:pt x="15" y="106"/>
                    <a:pt x="15" y="106"/>
                    <a:pt x="15" y="106"/>
                  </a:cubicBezTo>
                  <a:cubicBezTo>
                    <a:pt x="6" y="106"/>
                    <a:pt x="0" y="112"/>
                    <a:pt x="0" y="122"/>
                  </a:cubicBezTo>
                  <a:cubicBezTo>
                    <a:pt x="0" y="132"/>
                    <a:pt x="6" y="139"/>
                    <a:pt x="15" y="139"/>
                  </a:cubicBezTo>
                  <a:cubicBezTo>
                    <a:pt x="25" y="139"/>
                    <a:pt x="25" y="139"/>
                    <a:pt x="25" y="139"/>
                  </a:cubicBezTo>
                  <a:cubicBezTo>
                    <a:pt x="25" y="142"/>
                    <a:pt x="25" y="142"/>
                    <a:pt x="25" y="142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6" y="150"/>
                    <a:pt x="0" y="156"/>
                    <a:pt x="0" y="166"/>
                  </a:cubicBezTo>
                  <a:cubicBezTo>
                    <a:pt x="0" y="176"/>
                    <a:pt x="6" y="182"/>
                    <a:pt x="15" y="182"/>
                  </a:cubicBezTo>
                  <a:cubicBezTo>
                    <a:pt x="25" y="182"/>
                    <a:pt x="25" y="182"/>
                    <a:pt x="25" y="182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15" y="193"/>
                    <a:pt x="15" y="193"/>
                    <a:pt x="15" y="193"/>
                  </a:cubicBezTo>
                  <a:cubicBezTo>
                    <a:pt x="6" y="193"/>
                    <a:pt x="0" y="199"/>
                    <a:pt x="0" y="210"/>
                  </a:cubicBezTo>
                  <a:cubicBezTo>
                    <a:pt x="0" y="220"/>
                    <a:pt x="6" y="226"/>
                    <a:pt x="15" y="226"/>
                  </a:cubicBezTo>
                  <a:cubicBezTo>
                    <a:pt x="25" y="226"/>
                    <a:pt x="25" y="226"/>
                    <a:pt x="25" y="226"/>
                  </a:cubicBezTo>
                  <a:cubicBezTo>
                    <a:pt x="25" y="237"/>
                    <a:pt x="25" y="237"/>
                    <a:pt x="25" y="237"/>
                  </a:cubicBezTo>
                  <a:cubicBezTo>
                    <a:pt x="15" y="237"/>
                    <a:pt x="15" y="237"/>
                    <a:pt x="15" y="237"/>
                  </a:cubicBezTo>
                  <a:cubicBezTo>
                    <a:pt x="6" y="237"/>
                    <a:pt x="0" y="243"/>
                    <a:pt x="0" y="253"/>
                  </a:cubicBezTo>
                  <a:cubicBezTo>
                    <a:pt x="0" y="263"/>
                    <a:pt x="6" y="270"/>
                    <a:pt x="15" y="270"/>
                  </a:cubicBezTo>
                  <a:cubicBezTo>
                    <a:pt x="25" y="270"/>
                    <a:pt x="25" y="270"/>
                    <a:pt x="25" y="270"/>
                  </a:cubicBezTo>
                  <a:cubicBezTo>
                    <a:pt x="25" y="288"/>
                    <a:pt x="25" y="288"/>
                    <a:pt x="25" y="288"/>
                  </a:cubicBezTo>
                  <a:cubicBezTo>
                    <a:pt x="255" y="288"/>
                    <a:pt x="255" y="288"/>
                    <a:pt x="255" y="288"/>
                  </a:cubicBezTo>
                  <a:cubicBezTo>
                    <a:pt x="255" y="146"/>
                    <a:pt x="255" y="146"/>
                    <a:pt x="255" y="146"/>
                  </a:cubicBezTo>
                  <a:cubicBezTo>
                    <a:pt x="255" y="142"/>
                    <a:pt x="255" y="142"/>
                    <a:pt x="255" y="142"/>
                  </a:cubicBezTo>
                  <a:cubicBezTo>
                    <a:pt x="255" y="0"/>
                    <a:pt x="255" y="0"/>
                    <a:pt x="255" y="0"/>
                  </a:cubicBezTo>
                  <a:lnTo>
                    <a:pt x="25" y="0"/>
                  </a:lnTo>
                  <a:close/>
                  <a:moveTo>
                    <a:pt x="41" y="261"/>
                  </a:moveTo>
                  <a:cubicBezTo>
                    <a:pt x="15" y="261"/>
                    <a:pt x="15" y="261"/>
                    <a:pt x="15" y="261"/>
                  </a:cubicBezTo>
                  <a:cubicBezTo>
                    <a:pt x="11" y="261"/>
                    <a:pt x="9" y="259"/>
                    <a:pt x="9" y="253"/>
                  </a:cubicBezTo>
                  <a:cubicBezTo>
                    <a:pt x="9" y="248"/>
                    <a:pt x="11" y="246"/>
                    <a:pt x="15" y="246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6" y="246"/>
                    <a:pt x="48" y="248"/>
                    <a:pt x="48" y="253"/>
                  </a:cubicBezTo>
                  <a:cubicBezTo>
                    <a:pt x="48" y="259"/>
                    <a:pt x="46" y="261"/>
                    <a:pt x="41" y="261"/>
                  </a:cubicBezTo>
                  <a:close/>
                  <a:moveTo>
                    <a:pt x="41" y="217"/>
                  </a:moveTo>
                  <a:cubicBezTo>
                    <a:pt x="15" y="217"/>
                    <a:pt x="15" y="217"/>
                    <a:pt x="15" y="217"/>
                  </a:cubicBezTo>
                  <a:cubicBezTo>
                    <a:pt x="11" y="217"/>
                    <a:pt x="9" y="215"/>
                    <a:pt x="9" y="210"/>
                  </a:cubicBezTo>
                  <a:cubicBezTo>
                    <a:pt x="9" y="204"/>
                    <a:pt x="11" y="202"/>
                    <a:pt x="15" y="202"/>
                  </a:cubicBezTo>
                  <a:cubicBezTo>
                    <a:pt x="41" y="202"/>
                    <a:pt x="41" y="202"/>
                    <a:pt x="41" y="202"/>
                  </a:cubicBezTo>
                  <a:cubicBezTo>
                    <a:pt x="46" y="202"/>
                    <a:pt x="48" y="204"/>
                    <a:pt x="48" y="210"/>
                  </a:cubicBezTo>
                  <a:cubicBezTo>
                    <a:pt x="48" y="215"/>
                    <a:pt x="46" y="217"/>
                    <a:pt x="41" y="217"/>
                  </a:cubicBezTo>
                  <a:close/>
                  <a:moveTo>
                    <a:pt x="41" y="174"/>
                  </a:moveTo>
                  <a:cubicBezTo>
                    <a:pt x="15" y="174"/>
                    <a:pt x="15" y="174"/>
                    <a:pt x="15" y="174"/>
                  </a:cubicBezTo>
                  <a:cubicBezTo>
                    <a:pt x="11" y="174"/>
                    <a:pt x="9" y="171"/>
                    <a:pt x="9" y="166"/>
                  </a:cubicBezTo>
                  <a:cubicBezTo>
                    <a:pt x="9" y="161"/>
                    <a:pt x="11" y="159"/>
                    <a:pt x="15" y="159"/>
                  </a:cubicBezTo>
                  <a:cubicBezTo>
                    <a:pt x="41" y="159"/>
                    <a:pt x="41" y="159"/>
                    <a:pt x="41" y="159"/>
                  </a:cubicBezTo>
                  <a:cubicBezTo>
                    <a:pt x="46" y="159"/>
                    <a:pt x="48" y="161"/>
                    <a:pt x="48" y="166"/>
                  </a:cubicBezTo>
                  <a:cubicBezTo>
                    <a:pt x="48" y="171"/>
                    <a:pt x="46" y="174"/>
                    <a:pt x="41" y="174"/>
                  </a:cubicBezTo>
                  <a:close/>
                  <a:moveTo>
                    <a:pt x="41" y="130"/>
                  </a:moveTo>
                  <a:cubicBezTo>
                    <a:pt x="15" y="130"/>
                    <a:pt x="15" y="130"/>
                    <a:pt x="15" y="130"/>
                  </a:cubicBezTo>
                  <a:cubicBezTo>
                    <a:pt x="11" y="130"/>
                    <a:pt x="9" y="128"/>
                    <a:pt x="9" y="122"/>
                  </a:cubicBezTo>
                  <a:cubicBezTo>
                    <a:pt x="9" y="117"/>
                    <a:pt x="11" y="115"/>
                    <a:pt x="15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6" y="115"/>
                    <a:pt x="48" y="117"/>
                    <a:pt x="48" y="122"/>
                  </a:cubicBezTo>
                  <a:cubicBezTo>
                    <a:pt x="48" y="128"/>
                    <a:pt x="46" y="130"/>
                    <a:pt x="41" y="130"/>
                  </a:cubicBezTo>
                  <a:close/>
                  <a:moveTo>
                    <a:pt x="41" y="86"/>
                  </a:moveTo>
                  <a:cubicBezTo>
                    <a:pt x="15" y="86"/>
                    <a:pt x="15" y="86"/>
                    <a:pt x="15" y="86"/>
                  </a:cubicBezTo>
                  <a:cubicBezTo>
                    <a:pt x="11" y="86"/>
                    <a:pt x="9" y="84"/>
                    <a:pt x="9" y="79"/>
                  </a:cubicBezTo>
                  <a:cubicBezTo>
                    <a:pt x="9" y="73"/>
                    <a:pt x="11" y="71"/>
                    <a:pt x="15" y="71"/>
                  </a:cubicBezTo>
                  <a:cubicBezTo>
                    <a:pt x="41" y="71"/>
                    <a:pt x="41" y="71"/>
                    <a:pt x="41" y="71"/>
                  </a:cubicBezTo>
                  <a:cubicBezTo>
                    <a:pt x="46" y="71"/>
                    <a:pt x="48" y="73"/>
                    <a:pt x="48" y="79"/>
                  </a:cubicBezTo>
                  <a:cubicBezTo>
                    <a:pt x="48" y="84"/>
                    <a:pt x="46" y="86"/>
                    <a:pt x="41" y="86"/>
                  </a:cubicBezTo>
                  <a:close/>
                  <a:moveTo>
                    <a:pt x="41" y="43"/>
                  </a:moveTo>
                  <a:cubicBezTo>
                    <a:pt x="15" y="43"/>
                    <a:pt x="15" y="43"/>
                    <a:pt x="15" y="43"/>
                  </a:cubicBezTo>
                  <a:cubicBezTo>
                    <a:pt x="11" y="43"/>
                    <a:pt x="9" y="40"/>
                    <a:pt x="9" y="35"/>
                  </a:cubicBezTo>
                  <a:cubicBezTo>
                    <a:pt x="9" y="30"/>
                    <a:pt x="11" y="28"/>
                    <a:pt x="15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6" y="28"/>
                    <a:pt x="48" y="30"/>
                    <a:pt x="48" y="35"/>
                  </a:cubicBezTo>
                  <a:cubicBezTo>
                    <a:pt x="48" y="40"/>
                    <a:pt x="46" y="43"/>
                    <a:pt x="41" y="43"/>
                  </a:cubicBezTo>
                  <a:close/>
                  <a:moveTo>
                    <a:pt x="214" y="205"/>
                  </a:moveTo>
                  <a:cubicBezTo>
                    <a:pt x="76" y="205"/>
                    <a:pt x="76" y="205"/>
                    <a:pt x="76" y="205"/>
                  </a:cubicBezTo>
                  <a:cubicBezTo>
                    <a:pt x="76" y="191"/>
                    <a:pt x="76" y="191"/>
                    <a:pt x="76" y="191"/>
                  </a:cubicBezTo>
                  <a:cubicBezTo>
                    <a:pt x="76" y="191"/>
                    <a:pt x="76" y="183"/>
                    <a:pt x="93" y="175"/>
                  </a:cubicBezTo>
                  <a:cubicBezTo>
                    <a:pt x="101" y="172"/>
                    <a:pt x="114" y="162"/>
                    <a:pt x="132" y="159"/>
                  </a:cubicBezTo>
                  <a:cubicBezTo>
                    <a:pt x="127" y="154"/>
                    <a:pt x="124" y="146"/>
                    <a:pt x="120" y="137"/>
                  </a:cubicBezTo>
                  <a:cubicBezTo>
                    <a:pt x="118" y="131"/>
                    <a:pt x="118" y="127"/>
                    <a:pt x="118" y="120"/>
                  </a:cubicBezTo>
                  <a:cubicBezTo>
                    <a:pt x="118" y="115"/>
                    <a:pt x="117" y="108"/>
                    <a:pt x="118" y="103"/>
                  </a:cubicBezTo>
                  <a:cubicBezTo>
                    <a:pt x="122" y="89"/>
                    <a:pt x="133" y="85"/>
                    <a:pt x="145" y="85"/>
                  </a:cubicBezTo>
                  <a:cubicBezTo>
                    <a:pt x="157" y="85"/>
                    <a:pt x="167" y="89"/>
                    <a:pt x="171" y="103"/>
                  </a:cubicBezTo>
                  <a:cubicBezTo>
                    <a:pt x="172" y="108"/>
                    <a:pt x="171" y="115"/>
                    <a:pt x="171" y="120"/>
                  </a:cubicBezTo>
                  <a:cubicBezTo>
                    <a:pt x="171" y="127"/>
                    <a:pt x="171" y="131"/>
                    <a:pt x="169" y="137"/>
                  </a:cubicBezTo>
                  <a:cubicBezTo>
                    <a:pt x="166" y="146"/>
                    <a:pt x="162" y="154"/>
                    <a:pt x="157" y="159"/>
                  </a:cubicBezTo>
                  <a:cubicBezTo>
                    <a:pt x="176" y="162"/>
                    <a:pt x="188" y="171"/>
                    <a:pt x="196" y="175"/>
                  </a:cubicBezTo>
                  <a:cubicBezTo>
                    <a:pt x="214" y="183"/>
                    <a:pt x="214" y="191"/>
                    <a:pt x="214" y="191"/>
                  </a:cubicBezTo>
                  <a:lnTo>
                    <a:pt x="214" y="205"/>
                  </a:lnTo>
                  <a:close/>
                </a:path>
              </a:pathLst>
            </a:custGeom>
            <a:solidFill>
              <a:srgbClr val="3A466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6" name="KSO_Shape"/>
          <p:cNvSpPr>
            <a:spLocks noChangeArrowheads="1"/>
          </p:cNvSpPr>
          <p:nvPr/>
        </p:nvSpPr>
        <p:spPr bwMode="auto">
          <a:xfrm>
            <a:off x="6660232" y="-236562"/>
            <a:ext cx="2624111" cy="1791403"/>
          </a:xfrm>
          <a:custGeom>
            <a:avLst/>
            <a:gdLst>
              <a:gd name="T0" fmla="*/ 844045 w 3931"/>
              <a:gd name="T1" fmla="*/ 356609 h 2392"/>
              <a:gd name="T2" fmla="*/ 561681 w 3931"/>
              <a:gd name="T3" fmla="*/ 235522 h 2392"/>
              <a:gd name="T4" fmla="*/ 243848 w 3931"/>
              <a:gd name="T5" fmla="*/ 356609 h 2392"/>
              <a:gd name="T6" fmla="*/ 155176 w 3931"/>
              <a:gd name="T7" fmla="*/ 319756 h 2392"/>
              <a:gd name="T8" fmla="*/ 155176 w 3931"/>
              <a:gd name="T9" fmla="*/ 428374 h 2392"/>
              <a:gd name="T10" fmla="*/ 179283 w 3931"/>
              <a:gd name="T11" fmla="*/ 461624 h 2392"/>
              <a:gd name="T12" fmla="*/ 154622 w 3931"/>
              <a:gd name="T13" fmla="*/ 494874 h 2392"/>
              <a:gd name="T14" fmla="*/ 180946 w 3931"/>
              <a:gd name="T15" fmla="*/ 611804 h 2392"/>
              <a:gd name="T16" fmla="*/ 103358 w 3931"/>
              <a:gd name="T17" fmla="*/ 611804 h 2392"/>
              <a:gd name="T18" fmla="*/ 129960 w 3931"/>
              <a:gd name="T19" fmla="*/ 494320 h 2392"/>
              <a:gd name="T20" fmla="*/ 108346 w 3931"/>
              <a:gd name="T21" fmla="*/ 461624 h 2392"/>
              <a:gd name="T22" fmla="*/ 129128 w 3931"/>
              <a:gd name="T23" fmla="*/ 429205 h 2392"/>
              <a:gd name="T24" fmla="*/ 129128 w 3931"/>
              <a:gd name="T25" fmla="*/ 308950 h 2392"/>
              <a:gd name="T26" fmla="*/ 0 w 3931"/>
              <a:gd name="T27" fmla="*/ 254918 h 2392"/>
              <a:gd name="T28" fmla="*/ 568054 w 3931"/>
              <a:gd name="T29" fmla="*/ 0 h 2392"/>
              <a:gd name="T30" fmla="*/ 1089278 w 3931"/>
              <a:gd name="T31" fmla="*/ 258243 h 2392"/>
              <a:gd name="T32" fmla="*/ 844045 w 3931"/>
              <a:gd name="T33" fmla="*/ 356609 h 2392"/>
              <a:gd name="T34" fmla="*/ 555307 w 3931"/>
              <a:gd name="T35" fmla="*/ 297035 h 2392"/>
              <a:gd name="T36" fmla="*/ 811624 w 3931"/>
              <a:gd name="T37" fmla="*/ 384040 h 2392"/>
              <a:gd name="T38" fmla="*/ 811624 w 3931"/>
              <a:gd name="T39" fmla="*/ 594902 h 2392"/>
              <a:gd name="T40" fmla="*/ 542284 w 3931"/>
              <a:gd name="T41" fmla="*/ 662788 h 2392"/>
              <a:gd name="T42" fmla="*/ 304532 w 3931"/>
              <a:gd name="T43" fmla="*/ 594902 h 2392"/>
              <a:gd name="T44" fmla="*/ 304532 w 3931"/>
              <a:gd name="T45" fmla="*/ 384040 h 2392"/>
              <a:gd name="T46" fmla="*/ 555307 w 3931"/>
              <a:gd name="T47" fmla="*/ 297035 h 2392"/>
              <a:gd name="T48" fmla="*/ 551982 w 3931"/>
              <a:gd name="T49" fmla="*/ 623996 h 2392"/>
              <a:gd name="T50" fmla="*/ 758698 w 3931"/>
              <a:gd name="T51" fmla="*/ 572458 h 2392"/>
              <a:gd name="T52" fmla="*/ 551982 w 3931"/>
              <a:gd name="T53" fmla="*/ 520643 h 2392"/>
              <a:gd name="T54" fmla="*/ 345543 w 3931"/>
              <a:gd name="T55" fmla="*/ 572458 h 2392"/>
              <a:gd name="T56" fmla="*/ 551982 w 3931"/>
              <a:gd name="T57" fmla="*/ 623996 h 239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931" h="2392">
                <a:moveTo>
                  <a:pt x="3046" y="1287"/>
                </a:moveTo>
                <a:cubicBezTo>
                  <a:pt x="3046" y="1287"/>
                  <a:pt x="2618" y="850"/>
                  <a:pt x="2027" y="850"/>
                </a:cubicBezTo>
                <a:cubicBezTo>
                  <a:pt x="1450" y="850"/>
                  <a:pt x="880" y="1287"/>
                  <a:pt x="880" y="1287"/>
                </a:cubicBezTo>
                <a:cubicBezTo>
                  <a:pt x="560" y="1154"/>
                  <a:pt x="560" y="1154"/>
                  <a:pt x="560" y="1154"/>
                </a:cubicBezTo>
                <a:cubicBezTo>
                  <a:pt x="560" y="1546"/>
                  <a:pt x="560" y="1546"/>
                  <a:pt x="560" y="1546"/>
                </a:cubicBezTo>
                <a:cubicBezTo>
                  <a:pt x="610" y="1563"/>
                  <a:pt x="647" y="1610"/>
                  <a:pt x="647" y="1666"/>
                </a:cubicBezTo>
                <a:cubicBezTo>
                  <a:pt x="647" y="1723"/>
                  <a:pt x="609" y="1769"/>
                  <a:pt x="558" y="1786"/>
                </a:cubicBezTo>
                <a:cubicBezTo>
                  <a:pt x="653" y="2208"/>
                  <a:pt x="653" y="2208"/>
                  <a:pt x="653" y="2208"/>
                </a:cubicBezTo>
                <a:cubicBezTo>
                  <a:pt x="373" y="2208"/>
                  <a:pt x="373" y="2208"/>
                  <a:pt x="373" y="2208"/>
                </a:cubicBezTo>
                <a:cubicBezTo>
                  <a:pt x="469" y="1784"/>
                  <a:pt x="469" y="1784"/>
                  <a:pt x="469" y="1784"/>
                </a:cubicBezTo>
                <a:cubicBezTo>
                  <a:pt x="423" y="1764"/>
                  <a:pt x="391" y="1719"/>
                  <a:pt x="391" y="1666"/>
                </a:cubicBezTo>
                <a:cubicBezTo>
                  <a:pt x="391" y="1614"/>
                  <a:pt x="422" y="1570"/>
                  <a:pt x="466" y="1549"/>
                </a:cubicBezTo>
                <a:cubicBezTo>
                  <a:pt x="466" y="1115"/>
                  <a:pt x="466" y="1115"/>
                  <a:pt x="466" y="1115"/>
                </a:cubicBezTo>
                <a:cubicBezTo>
                  <a:pt x="0" y="920"/>
                  <a:pt x="0" y="920"/>
                  <a:pt x="0" y="920"/>
                </a:cubicBezTo>
                <a:cubicBezTo>
                  <a:pt x="2050" y="0"/>
                  <a:pt x="2050" y="0"/>
                  <a:pt x="2050" y="0"/>
                </a:cubicBezTo>
                <a:cubicBezTo>
                  <a:pt x="3931" y="932"/>
                  <a:pt x="3931" y="932"/>
                  <a:pt x="3931" y="932"/>
                </a:cubicBezTo>
                <a:lnTo>
                  <a:pt x="3046" y="1287"/>
                </a:lnTo>
                <a:close/>
                <a:moveTo>
                  <a:pt x="2004" y="1072"/>
                </a:moveTo>
                <a:cubicBezTo>
                  <a:pt x="2598" y="1072"/>
                  <a:pt x="2929" y="1386"/>
                  <a:pt x="2929" y="1386"/>
                </a:cubicBezTo>
                <a:cubicBezTo>
                  <a:pt x="2929" y="2147"/>
                  <a:pt x="2929" y="2147"/>
                  <a:pt x="2929" y="2147"/>
                </a:cubicBezTo>
                <a:cubicBezTo>
                  <a:pt x="2929" y="2147"/>
                  <a:pt x="2586" y="2392"/>
                  <a:pt x="1957" y="2392"/>
                </a:cubicBezTo>
                <a:cubicBezTo>
                  <a:pt x="1328" y="2392"/>
                  <a:pt x="1099" y="2147"/>
                  <a:pt x="1099" y="2147"/>
                </a:cubicBezTo>
                <a:cubicBezTo>
                  <a:pt x="1099" y="1386"/>
                  <a:pt x="1099" y="1386"/>
                  <a:pt x="1099" y="1386"/>
                </a:cubicBezTo>
                <a:cubicBezTo>
                  <a:pt x="1099" y="1386"/>
                  <a:pt x="1410" y="1072"/>
                  <a:pt x="2004" y="1072"/>
                </a:cubicBezTo>
                <a:close/>
                <a:moveTo>
                  <a:pt x="1992" y="2252"/>
                </a:moveTo>
                <a:cubicBezTo>
                  <a:pt x="2404" y="2252"/>
                  <a:pt x="2738" y="2168"/>
                  <a:pt x="2738" y="2066"/>
                </a:cubicBezTo>
                <a:cubicBezTo>
                  <a:pt x="2738" y="1963"/>
                  <a:pt x="2404" y="1879"/>
                  <a:pt x="1992" y="1879"/>
                </a:cubicBezTo>
                <a:cubicBezTo>
                  <a:pt x="1581" y="1879"/>
                  <a:pt x="1247" y="1963"/>
                  <a:pt x="1247" y="2066"/>
                </a:cubicBezTo>
                <a:cubicBezTo>
                  <a:pt x="1247" y="2168"/>
                  <a:pt x="1581" y="2252"/>
                  <a:pt x="1992" y="2252"/>
                </a:cubicBezTo>
                <a:close/>
              </a:path>
            </a:pathLst>
          </a:custGeom>
          <a:solidFill>
            <a:schemeClr val="bg1">
              <a:alpha val="6000"/>
            </a:schemeClr>
          </a:solidFill>
          <a:ln>
            <a:noFill/>
          </a:ln>
        </p:spPr>
        <p:txBody>
          <a:bodyPr anchor="ctr" anchorCtr="1"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biLevel thresh="5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CrisscrossEtching trans="75000"/>
                    </a14:imgEffect>
                    <a14:imgEffect>
                      <a14:brightnessContrast bright="100000" contras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0" y="411510"/>
            <a:ext cx="2661353" cy="74635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-1" y="203819"/>
            <a:ext cx="9144000" cy="5018975"/>
            <a:chOff x="-1" y="203819"/>
            <a:chExt cx="9144000" cy="5018975"/>
          </a:xfrm>
        </p:grpSpPr>
        <p:grpSp>
          <p:nvGrpSpPr>
            <p:cNvPr id="20" name="组合 19"/>
            <p:cNvGrpSpPr/>
            <p:nvPr/>
          </p:nvGrpSpPr>
          <p:grpSpPr>
            <a:xfrm>
              <a:off x="-1" y="203819"/>
              <a:ext cx="9144000" cy="5018975"/>
              <a:chOff x="-1" y="203819"/>
              <a:chExt cx="9144000" cy="5018975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-1" y="231258"/>
                <a:ext cx="1043608" cy="349894"/>
                <a:chOff x="-1" y="231258"/>
                <a:chExt cx="1043608" cy="349894"/>
              </a:xfrm>
            </p:grpSpPr>
            <p:sp>
              <p:nvSpPr>
                <p:cNvPr id="2" name="矩形 1"/>
                <p:cNvSpPr/>
                <p:nvPr/>
              </p:nvSpPr>
              <p:spPr>
                <a:xfrm>
                  <a:off x="67562" y="231258"/>
                  <a:ext cx="976045" cy="349894"/>
                </a:xfrm>
                <a:prstGeom prst="rect">
                  <a:avLst/>
                </a:prstGeom>
                <a:solidFill>
                  <a:srgbClr val="3A4660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" name="矩形 2"/>
                <p:cNvSpPr/>
                <p:nvPr/>
              </p:nvSpPr>
              <p:spPr>
                <a:xfrm>
                  <a:off x="-1" y="231258"/>
                  <a:ext cx="971601" cy="349894"/>
                </a:xfrm>
                <a:prstGeom prst="rect">
                  <a:avLst/>
                </a:prstGeom>
                <a:solidFill>
                  <a:srgbClr val="3A46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" name="矩形 3"/>
              <p:cNvSpPr/>
              <p:nvPr/>
            </p:nvSpPr>
            <p:spPr>
              <a:xfrm>
                <a:off x="1145772" y="203819"/>
                <a:ext cx="1483085" cy="252730"/>
              </a:xfrm>
              <a:prstGeom prst="rect">
                <a:avLst/>
              </a:prstGeom>
            </p:spPr>
            <p:txBody>
              <a:bodyPr wrap="square" lIns="68580" tIns="34290" rIns="68580" bIns="34290">
                <a:spAutoFit/>
              </a:bodyPr>
              <a:lstStyle/>
              <a:p>
                <a:r>
                  <a:rPr lang="en-US" altLang="zh-CN" sz="1200" dirty="0">
                    <a:solidFill>
                      <a:srgbClr val="961E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DINet</a:t>
                </a:r>
                <a:endParaRPr lang="en-US" altLang="zh-CN" sz="1200" dirty="0">
                  <a:solidFill>
                    <a:srgbClr val="961E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-1" y="4955300"/>
                <a:ext cx="9144000" cy="195486"/>
              </a:xfrm>
              <a:prstGeom prst="rect">
                <a:avLst/>
              </a:prstGeom>
              <a:solidFill>
                <a:srgbClr val="3A466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-1" y="5034595"/>
                <a:ext cx="9144000" cy="188199"/>
              </a:xfrm>
              <a:prstGeom prst="rect">
                <a:avLst/>
              </a:prstGeom>
              <a:solidFill>
                <a:srgbClr val="3A46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155064" y="395589"/>
                <a:ext cx="2055495" cy="207010"/>
              </a:xfrm>
              <a:prstGeom prst="rect">
                <a:avLst/>
              </a:prstGeom>
            </p:spPr>
            <p:txBody>
              <a:bodyPr wrap="square" lIns="68580" tIns="34290" rIns="68580" bIns="34290">
                <a:spAutoFit/>
              </a:bodyPr>
              <a:lstStyle/>
              <a:p>
                <a:r>
                  <a:rPr lang="en-US" altLang="zh-CN" sz="900" dirty="0">
                    <a:solidFill>
                      <a:srgbClr val="961E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AAAI 2023</a:t>
                </a:r>
                <a:endParaRPr lang="en-US" altLang="zh-CN" sz="900" dirty="0">
                  <a:solidFill>
                    <a:srgbClr val="961E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7308304" y="209641"/>
              <a:ext cx="1629113" cy="460866"/>
              <a:chOff x="4046688" y="3391"/>
              <a:chExt cx="2856080" cy="818600"/>
            </a:xfrm>
          </p:grpSpPr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4168" y="3391"/>
                <a:ext cx="818600" cy="818600"/>
              </a:xfrm>
              <a:prstGeom prst="rect">
                <a:avLst/>
              </a:prstGeom>
              <a:pattFill prst="pct10">
                <a:fgClr>
                  <a:schemeClr val="tx2"/>
                </a:fgClr>
                <a:bgClr>
                  <a:schemeClr val="bg1"/>
                </a:bgClr>
              </a:pattFill>
            </p:spPr>
          </p:pic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6688" y="54977"/>
                <a:ext cx="2036151" cy="649109"/>
              </a:xfrm>
              <a:prstGeom prst="rect">
                <a:avLst/>
              </a:prstGeom>
            </p:spPr>
          </p:pic>
        </p:grpSp>
      </p:grpSp>
      <p:sp>
        <p:nvSpPr>
          <p:cNvPr id="7" name="文本框 6"/>
          <p:cNvSpPr txBox="1"/>
          <p:nvPr/>
        </p:nvSpPr>
        <p:spPr>
          <a:xfrm>
            <a:off x="934720" y="918210"/>
            <a:ext cx="7195185" cy="33724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/>
              <a:t>Loss 函数</a:t>
            </a:r>
            <a:r>
              <a:rPr lang="zh-CN" b="1"/>
              <a:t>：</a:t>
            </a:r>
            <a:endParaRPr lang="zh-CN" b="1"/>
          </a:p>
          <a:p>
            <a:r>
              <a:rPr lang="en-US" altLang="zh-CN"/>
              <a:t>Lip-sync loss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/>
              <a:t>使用这个 loss 为了提升生成的嘴型同步性，</a:t>
            </a:r>
            <a:r>
              <a:rPr lang="zh-CN"/>
              <a:t>文中使用 audio spectrogram with deepspeech 特征重新训练了 syncnet。</a:t>
            </a:r>
            <a:endParaRPr lang="zh-CN"/>
          </a:p>
          <a:p>
            <a:endParaRPr lang="zh-CN"/>
          </a:p>
          <a:p>
            <a:endParaRPr lang="zh-CN"/>
          </a:p>
          <a:p>
            <a:r>
              <a:rPr lang="zh-CN"/>
              <a:t>整体</a:t>
            </a:r>
            <a:r>
              <a:rPr lang="en-US" altLang="zh-CN"/>
              <a:t>loss</a:t>
            </a:r>
            <a:r>
              <a:rPr lang="zh-CN" altLang="en-US"/>
              <a:t>：</a:t>
            </a:r>
            <a:endParaRPr lang="zh-CN" altLang="en-US"/>
          </a:p>
          <a:p>
            <a:endParaRPr lang="zh-CN"/>
          </a:p>
          <a:p>
            <a:endParaRPr lang="zh-CN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110" y="2139315"/>
            <a:ext cx="2557780" cy="3867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485" y="3075940"/>
            <a:ext cx="4248150" cy="7950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-1" y="203819"/>
            <a:ext cx="9144000" cy="5018975"/>
            <a:chOff x="-1" y="203819"/>
            <a:chExt cx="9144000" cy="5018975"/>
          </a:xfrm>
        </p:grpSpPr>
        <p:grpSp>
          <p:nvGrpSpPr>
            <p:cNvPr id="20" name="组合 19"/>
            <p:cNvGrpSpPr/>
            <p:nvPr/>
          </p:nvGrpSpPr>
          <p:grpSpPr>
            <a:xfrm>
              <a:off x="-1" y="203819"/>
              <a:ext cx="9144000" cy="5018975"/>
              <a:chOff x="-1" y="203819"/>
              <a:chExt cx="9144000" cy="5018975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-1" y="231258"/>
                <a:ext cx="1043608" cy="349894"/>
                <a:chOff x="-1" y="231258"/>
                <a:chExt cx="1043608" cy="349894"/>
              </a:xfrm>
            </p:grpSpPr>
            <p:sp>
              <p:nvSpPr>
                <p:cNvPr id="2" name="矩形 1"/>
                <p:cNvSpPr/>
                <p:nvPr/>
              </p:nvSpPr>
              <p:spPr>
                <a:xfrm>
                  <a:off x="67562" y="231258"/>
                  <a:ext cx="976045" cy="349894"/>
                </a:xfrm>
                <a:prstGeom prst="rect">
                  <a:avLst/>
                </a:prstGeom>
                <a:solidFill>
                  <a:srgbClr val="3A4660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" name="矩形 2"/>
                <p:cNvSpPr/>
                <p:nvPr/>
              </p:nvSpPr>
              <p:spPr>
                <a:xfrm>
                  <a:off x="-1" y="231258"/>
                  <a:ext cx="971601" cy="349894"/>
                </a:xfrm>
                <a:prstGeom prst="rect">
                  <a:avLst/>
                </a:prstGeom>
                <a:solidFill>
                  <a:srgbClr val="3A46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" name="矩形 3"/>
              <p:cNvSpPr/>
              <p:nvPr/>
            </p:nvSpPr>
            <p:spPr>
              <a:xfrm>
                <a:off x="1145772" y="203819"/>
                <a:ext cx="1483085" cy="252730"/>
              </a:xfrm>
              <a:prstGeom prst="rect">
                <a:avLst/>
              </a:prstGeom>
            </p:spPr>
            <p:txBody>
              <a:bodyPr wrap="square" lIns="68580" tIns="34290" rIns="68580" bIns="34290">
                <a:spAutoFit/>
              </a:bodyPr>
              <a:lstStyle/>
              <a:p>
                <a:r>
                  <a:rPr lang="en-US" altLang="zh-CN" sz="1200" dirty="0">
                    <a:solidFill>
                      <a:srgbClr val="961E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DINet</a:t>
                </a:r>
                <a:endParaRPr lang="en-US" altLang="zh-CN" sz="1200" dirty="0">
                  <a:solidFill>
                    <a:srgbClr val="961E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-1" y="4955300"/>
                <a:ext cx="9144000" cy="195486"/>
              </a:xfrm>
              <a:prstGeom prst="rect">
                <a:avLst/>
              </a:prstGeom>
              <a:solidFill>
                <a:srgbClr val="3A466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-1" y="5034595"/>
                <a:ext cx="9144000" cy="188199"/>
              </a:xfrm>
              <a:prstGeom prst="rect">
                <a:avLst/>
              </a:prstGeom>
              <a:solidFill>
                <a:srgbClr val="3A46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155064" y="395589"/>
                <a:ext cx="1738630" cy="207010"/>
              </a:xfrm>
              <a:prstGeom prst="rect">
                <a:avLst/>
              </a:prstGeom>
            </p:spPr>
            <p:txBody>
              <a:bodyPr wrap="square" lIns="68580" tIns="34290" rIns="68580" bIns="34290">
                <a:spAutoFit/>
              </a:bodyPr>
              <a:lstStyle/>
              <a:p>
                <a:r>
                  <a:rPr lang="en-US" altLang="zh-CN" sz="900" dirty="0">
                    <a:solidFill>
                      <a:srgbClr val="961E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quantitative experiment</a:t>
                </a:r>
                <a:endParaRPr lang="en-US" altLang="zh-CN" sz="900" dirty="0">
                  <a:solidFill>
                    <a:srgbClr val="961E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7308304" y="209641"/>
              <a:ext cx="1629113" cy="460866"/>
              <a:chOff x="4046688" y="3391"/>
              <a:chExt cx="2856080" cy="818600"/>
            </a:xfrm>
          </p:grpSpPr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4168" y="3391"/>
                <a:ext cx="818600" cy="818600"/>
              </a:xfrm>
              <a:prstGeom prst="rect">
                <a:avLst/>
              </a:prstGeom>
              <a:pattFill prst="pct10">
                <a:fgClr>
                  <a:schemeClr val="tx2"/>
                </a:fgClr>
                <a:bgClr>
                  <a:schemeClr val="bg1"/>
                </a:bgClr>
              </a:pattFill>
            </p:spPr>
          </p:pic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6688" y="54977"/>
                <a:ext cx="2036151" cy="649109"/>
              </a:xfrm>
              <a:prstGeom prst="rect">
                <a:avLst/>
              </a:prstGeom>
            </p:spPr>
          </p:pic>
        </p:grp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05" y="1491615"/>
            <a:ext cx="7535545" cy="19786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-1" y="203819"/>
            <a:ext cx="9144000" cy="5018975"/>
            <a:chOff x="-1" y="203819"/>
            <a:chExt cx="9144000" cy="5018975"/>
          </a:xfrm>
        </p:grpSpPr>
        <p:grpSp>
          <p:nvGrpSpPr>
            <p:cNvPr id="20" name="组合 19"/>
            <p:cNvGrpSpPr/>
            <p:nvPr/>
          </p:nvGrpSpPr>
          <p:grpSpPr>
            <a:xfrm>
              <a:off x="-1" y="203819"/>
              <a:ext cx="9144000" cy="5018975"/>
              <a:chOff x="-1" y="203819"/>
              <a:chExt cx="9144000" cy="5018975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-1" y="231258"/>
                <a:ext cx="1043608" cy="349894"/>
                <a:chOff x="-1" y="231258"/>
                <a:chExt cx="1043608" cy="349894"/>
              </a:xfrm>
            </p:grpSpPr>
            <p:sp>
              <p:nvSpPr>
                <p:cNvPr id="2" name="矩形 1"/>
                <p:cNvSpPr/>
                <p:nvPr/>
              </p:nvSpPr>
              <p:spPr>
                <a:xfrm>
                  <a:off x="67562" y="231258"/>
                  <a:ext cx="976045" cy="349894"/>
                </a:xfrm>
                <a:prstGeom prst="rect">
                  <a:avLst/>
                </a:prstGeom>
                <a:solidFill>
                  <a:srgbClr val="3A4660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" name="矩形 2"/>
                <p:cNvSpPr/>
                <p:nvPr/>
              </p:nvSpPr>
              <p:spPr>
                <a:xfrm>
                  <a:off x="-1" y="231258"/>
                  <a:ext cx="971601" cy="349894"/>
                </a:xfrm>
                <a:prstGeom prst="rect">
                  <a:avLst/>
                </a:prstGeom>
                <a:solidFill>
                  <a:srgbClr val="3A46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" name="矩形 3"/>
              <p:cNvSpPr/>
              <p:nvPr/>
            </p:nvSpPr>
            <p:spPr>
              <a:xfrm>
                <a:off x="1145772" y="203819"/>
                <a:ext cx="1483085" cy="437515"/>
              </a:xfrm>
              <a:prstGeom prst="rect">
                <a:avLst/>
              </a:prstGeom>
            </p:spPr>
            <p:txBody>
              <a:bodyPr wrap="square" lIns="68580" tIns="34290" rIns="68580" bIns="34290">
                <a:spAutoFit/>
              </a:bodyPr>
              <a:lstStyle/>
              <a:p>
                <a:r>
                  <a:rPr lang="en-US" altLang="zh-CN" sz="1200" dirty="0">
                    <a:solidFill>
                      <a:srgbClr val="961E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DINet</a:t>
                </a:r>
                <a:endParaRPr lang="en-US" altLang="zh-CN" sz="1200" dirty="0">
                  <a:solidFill>
                    <a:srgbClr val="961E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1200" dirty="0">
                  <a:solidFill>
                    <a:srgbClr val="961E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-1" y="4955300"/>
                <a:ext cx="9144000" cy="195486"/>
              </a:xfrm>
              <a:prstGeom prst="rect">
                <a:avLst/>
              </a:prstGeom>
              <a:solidFill>
                <a:srgbClr val="3A466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-1" y="5034595"/>
                <a:ext cx="9144000" cy="188199"/>
              </a:xfrm>
              <a:prstGeom prst="rect">
                <a:avLst/>
              </a:prstGeom>
              <a:solidFill>
                <a:srgbClr val="3A46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155064" y="395589"/>
                <a:ext cx="1738630" cy="207010"/>
              </a:xfrm>
              <a:prstGeom prst="rect">
                <a:avLst/>
              </a:prstGeom>
            </p:spPr>
            <p:txBody>
              <a:bodyPr wrap="square" lIns="68580" tIns="34290" rIns="68580" bIns="34290">
                <a:spAutoFit/>
              </a:bodyPr>
              <a:lstStyle/>
              <a:p>
                <a:r>
                  <a:rPr lang="en-US" altLang="zh-CN" sz="900" dirty="0">
                    <a:solidFill>
                      <a:srgbClr val="961E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qualitative experiment</a:t>
                </a:r>
                <a:endParaRPr lang="en-US" altLang="zh-CN" sz="900" dirty="0">
                  <a:solidFill>
                    <a:srgbClr val="961E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7308304" y="209641"/>
              <a:ext cx="1629113" cy="460866"/>
              <a:chOff x="4046688" y="3391"/>
              <a:chExt cx="2856080" cy="818600"/>
            </a:xfrm>
          </p:grpSpPr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4168" y="3391"/>
                <a:ext cx="818600" cy="818600"/>
              </a:xfrm>
              <a:prstGeom prst="rect">
                <a:avLst/>
              </a:prstGeom>
              <a:pattFill prst="pct10">
                <a:fgClr>
                  <a:schemeClr val="tx2"/>
                </a:fgClr>
                <a:bgClr>
                  <a:schemeClr val="bg1"/>
                </a:bgClr>
              </a:pattFill>
            </p:spPr>
          </p:pic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6688" y="54977"/>
                <a:ext cx="2036151" cy="649109"/>
              </a:xfrm>
              <a:prstGeom prst="rect">
                <a:avLst/>
              </a:prstGeom>
            </p:spPr>
          </p:pic>
        </p:grp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515" y="627380"/>
            <a:ext cx="4966970" cy="4241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-1" y="203819"/>
            <a:ext cx="9144000" cy="5018975"/>
            <a:chOff x="-1" y="203819"/>
            <a:chExt cx="9144000" cy="5018975"/>
          </a:xfrm>
        </p:grpSpPr>
        <p:grpSp>
          <p:nvGrpSpPr>
            <p:cNvPr id="20" name="组合 19"/>
            <p:cNvGrpSpPr/>
            <p:nvPr/>
          </p:nvGrpSpPr>
          <p:grpSpPr>
            <a:xfrm>
              <a:off x="-1" y="203819"/>
              <a:ext cx="9144000" cy="5018975"/>
              <a:chOff x="-1" y="203819"/>
              <a:chExt cx="9144000" cy="5018975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-1" y="231258"/>
                <a:ext cx="1043608" cy="349894"/>
                <a:chOff x="-1" y="231258"/>
                <a:chExt cx="1043608" cy="349894"/>
              </a:xfrm>
            </p:grpSpPr>
            <p:sp>
              <p:nvSpPr>
                <p:cNvPr id="2" name="矩形 1"/>
                <p:cNvSpPr/>
                <p:nvPr/>
              </p:nvSpPr>
              <p:spPr>
                <a:xfrm>
                  <a:off x="67562" y="231258"/>
                  <a:ext cx="976045" cy="349894"/>
                </a:xfrm>
                <a:prstGeom prst="rect">
                  <a:avLst/>
                </a:prstGeom>
                <a:solidFill>
                  <a:srgbClr val="3A4660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" name="矩形 2"/>
                <p:cNvSpPr/>
                <p:nvPr/>
              </p:nvSpPr>
              <p:spPr>
                <a:xfrm>
                  <a:off x="-1" y="231258"/>
                  <a:ext cx="971601" cy="349894"/>
                </a:xfrm>
                <a:prstGeom prst="rect">
                  <a:avLst/>
                </a:prstGeom>
                <a:solidFill>
                  <a:srgbClr val="3A46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" name="矩形 3"/>
              <p:cNvSpPr/>
              <p:nvPr/>
            </p:nvSpPr>
            <p:spPr>
              <a:xfrm>
                <a:off x="1145772" y="203819"/>
                <a:ext cx="1483085" cy="252730"/>
              </a:xfrm>
              <a:prstGeom prst="rect">
                <a:avLst/>
              </a:prstGeom>
            </p:spPr>
            <p:txBody>
              <a:bodyPr wrap="square" lIns="68580" tIns="34290" rIns="68580" bIns="34290">
                <a:spAutoFit/>
              </a:bodyPr>
              <a:lstStyle/>
              <a:p>
                <a:r>
                  <a:rPr lang="en-US" altLang="zh-CN" sz="1200" dirty="0">
                    <a:solidFill>
                      <a:srgbClr val="961E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DINet</a:t>
                </a:r>
                <a:endParaRPr lang="en-US" altLang="zh-CN" sz="1200" dirty="0">
                  <a:solidFill>
                    <a:srgbClr val="961E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-1" y="4955300"/>
                <a:ext cx="9144000" cy="195486"/>
              </a:xfrm>
              <a:prstGeom prst="rect">
                <a:avLst/>
              </a:prstGeom>
              <a:solidFill>
                <a:srgbClr val="3A466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-1" y="5034595"/>
                <a:ext cx="9144000" cy="188199"/>
              </a:xfrm>
              <a:prstGeom prst="rect">
                <a:avLst/>
              </a:prstGeom>
              <a:solidFill>
                <a:srgbClr val="3A46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155064" y="395589"/>
                <a:ext cx="1738630" cy="207010"/>
              </a:xfrm>
              <a:prstGeom prst="rect">
                <a:avLst/>
              </a:prstGeom>
            </p:spPr>
            <p:txBody>
              <a:bodyPr wrap="square" lIns="68580" tIns="34290" rIns="68580" bIns="34290">
                <a:spAutoFit/>
              </a:bodyPr>
              <a:lstStyle/>
              <a:p>
                <a:r>
                  <a:rPr lang="en-US" altLang="zh-CN" sz="900" dirty="0">
                    <a:solidFill>
                      <a:srgbClr val="961E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qualitative experiment</a:t>
                </a:r>
                <a:endParaRPr lang="en-US" altLang="zh-CN" sz="900" dirty="0">
                  <a:solidFill>
                    <a:srgbClr val="961E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7308304" y="209641"/>
              <a:ext cx="1629113" cy="460866"/>
              <a:chOff x="4046688" y="3391"/>
              <a:chExt cx="2856080" cy="818600"/>
            </a:xfrm>
          </p:grpSpPr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4168" y="3391"/>
                <a:ext cx="818600" cy="818600"/>
              </a:xfrm>
              <a:prstGeom prst="rect">
                <a:avLst/>
              </a:prstGeom>
              <a:pattFill prst="pct10">
                <a:fgClr>
                  <a:schemeClr val="tx2"/>
                </a:fgClr>
                <a:bgClr>
                  <a:schemeClr val="bg1"/>
                </a:bgClr>
              </a:pattFill>
            </p:spPr>
          </p:pic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6688" y="54977"/>
                <a:ext cx="2036151" cy="649109"/>
              </a:xfrm>
              <a:prstGeom prst="rect">
                <a:avLst/>
              </a:prstGeom>
            </p:spPr>
          </p:pic>
        </p:grp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95" y="771525"/>
            <a:ext cx="6752590" cy="37458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-1" y="203819"/>
            <a:ext cx="9144000" cy="5018975"/>
            <a:chOff x="-1" y="203819"/>
            <a:chExt cx="9144000" cy="5018975"/>
          </a:xfrm>
        </p:grpSpPr>
        <p:grpSp>
          <p:nvGrpSpPr>
            <p:cNvPr id="20" name="组合 19"/>
            <p:cNvGrpSpPr/>
            <p:nvPr/>
          </p:nvGrpSpPr>
          <p:grpSpPr>
            <a:xfrm>
              <a:off x="-1" y="203819"/>
              <a:ext cx="9144000" cy="5018975"/>
              <a:chOff x="-1" y="203819"/>
              <a:chExt cx="9144000" cy="5018975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-1" y="231258"/>
                <a:ext cx="1043608" cy="349894"/>
                <a:chOff x="-1" y="231258"/>
                <a:chExt cx="1043608" cy="349894"/>
              </a:xfrm>
            </p:grpSpPr>
            <p:sp>
              <p:nvSpPr>
                <p:cNvPr id="2" name="矩形 1"/>
                <p:cNvSpPr/>
                <p:nvPr/>
              </p:nvSpPr>
              <p:spPr>
                <a:xfrm>
                  <a:off x="67562" y="231258"/>
                  <a:ext cx="976045" cy="349894"/>
                </a:xfrm>
                <a:prstGeom prst="rect">
                  <a:avLst/>
                </a:prstGeom>
                <a:solidFill>
                  <a:srgbClr val="3A4660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" name="矩形 2"/>
                <p:cNvSpPr/>
                <p:nvPr/>
              </p:nvSpPr>
              <p:spPr>
                <a:xfrm>
                  <a:off x="-1" y="231258"/>
                  <a:ext cx="971601" cy="349894"/>
                </a:xfrm>
                <a:prstGeom prst="rect">
                  <a:avLst/>
                </a:prstGeom>
                <a:solidFill>
                  <a:srgbClr val="3A46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" name="矩形 3"/>
              <p:cNvSpPr/>
              <p:nvPr/>
            </p:nvSpPr>
            <p:spPr>
              <a:xfrm>
                <a:off x="1145772" y="203819"/>
                <a:ext cx="1483085" cy="252730"/>
              </a:xfrm>
              <a:prstGeom prst="rect">
                <a:avLst/>
              </a:prstGeom>
            </p:spPr>
            <p:txBody>
              <a:bodyPr wrap="square" lIns="68580" tIns="34290" rIns="68580" bIns="34290">
                <a:spAutoFit/>
              </a:bodyPr>
              <a:lstStyle/>
              <a:p>
                <a:r>
                  <a:rPr lang="en-US" altLang="zh-CN" sz="1200" dirty="0">
                    <a:solidFill>
                      <a:srgbClr val="961E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DINet</a:t>
                </a:r>
                <a:endParaRPr lang="en-US" altLang="zh-CN" sz="1200" dirty="0">
                  <a:solidFill>
                    <a:srgbClr val="961E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-1" y="4955300"/>
                <a:ext cx="9144000" cy="195486"/>
              </a:xfrm>
              <a:prstGeom prst="rect">
                <a:avLst/>
              </a:prstGeom>
              <a:solidFill>
                <a:srgbClr val="3A466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-1" y="5034595"/>
                <a:ext cx="9144000" cy="188199"/>
              </a:xfrm>
              <a:prstGeom prst="rect">
                <a:avLst/>
              </a:prstGeom>
              <a:solidFill>
                <a:srgbClr val="3A46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155064" y="395589"/>
                <a:ext cx="1738630" cy="207010"/>
              </a:xfrm>
              <a:prstGeom prst="rect">
                <a:avLst/>
              </a:prstGeom>
            </p:spPr>
            <p:txBody>
              <a:bodyPr wrap="square" lIns="68580" tIns="34290" rIns="68580" bIns="34290">
                <a:spAutoFit/>
              </a:bodyPr>
              <a:lstStyle/>
              <a:p>
                <a:r>
                  <a:rPr lang="en-US" altLang="zh-CN" sz="900" dirty="0">
                    <a:solidFill>
                      <a:srgbClr val="961E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ablation </a:t>
                </a:r>
                <a:r>
                  <a:rPr lang="en-US" altLang="zh-CN" sz="900" dirty="0">
                    <a:solidFill>
                      <a:srgbClr val="961E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study</a:t>
                </a:r>
                <a:endParaRPr lang="en-US" altLang="zh-CN" sz="900" dirty="0">
                  <a:solidFill>
                    <a:srgbClr val="961E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7308304" y="209641"/>
              <a:ext cx="1629113" cy="460866"/>
              <a:chOff x="4046688" y="3391"/>
              <a:chExt cx="2856080" cy="818600"/>
            </a:xfrm>
          </p:grpSpPr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4168" y="3391"/>
                <a:ext cx="818600" cy="818600"/>
              </a:xfrm>
              <a:prstGeom prst="rect">
                <a:avLst/>
              </a:prstGeom>
              <a:pattFill prst="pct10">
                <a:fgClr>
                  <a:schemeClr val="tx2"/>
                </a:fgClr>
                <a:bgClr>
                  <a:schemeClr val="bg1"/>
                </a:bgClr>
              </a:pattFill>
            </p:spPr>
          </p:pic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6688" y="54977"/>
                <a:ext cx="2036151" cy="649109"/>
              </a:xfrm>
              <a:prstGeom prst="rect">
                <a:avLst/>
              </a:prstGeom>
            </p:spPr>
          </p:pic>
        </p:grp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1779270"/>
            <a:ext cx="3173095" cy="13900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55" y="670560"/>
            <a:ext cx="4144645" cy="40887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-1" y="203819"/>
            <a:ext cx="9144000" cy="5018975"/>
            <a:chOff x="-1" y="203819"/>
            <a:chExt cx="9144000" cy="5018975"/>
          </a:xfrm>
        </p:grpSpPr>
        <p:grpSp>
          <p:nvGrpSpPr>
            <p:cNvPr id="20" name="组合 19"/>
            <p:cNvGrpSpPr/>
            <p:nvPr/>
          </p:nvGrpSpPr>
          <p:grpSpPr>
            <a:xfrm>
              <a:off x="-1" y="203819"/>
              <a:ext cx="9144000" cy="5018975"/>
              <a:chOff x="-1" y="203819"/>
              <a:chExt cx="9144000" cy="5018975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-1" y="231258"/>
                <a:ext cx="1043608" cy="349894"/>
                <a:chOff x="-1" y="231258"/>
                <a:chExt cx="1043608" cy="349894"/>
              </a:xfrm>
            </p:grpSpPr>
            <p:sp>
              <p:nvSpPr>
                <p:cNvPr id="2" name="矩形 1"/>
                <p:cNvSpPr/>
                <p:nvPr/>
              </p:nvSpPr>
              <p:spPr>
                <a:xfrm>
                  <a:off x="67562" y="231258"/>
                  <a:ext cx="976045" cy="349894"/>
                </a:xfrm>
                <a:prstGeom prst="rect">
                  <a:avLst/>
                </a:prstGeom>
                <a:solidFill>
                  <a:srgbClr val="3A4660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" name="矩形 2"/>
                <p:cNvSpPr/>
                <p:nvPr/>
              </p:nvSpPr>
              <p:spPr>
                <a:xfrm>
                  <a:off x="-1" y="231258"/>
                  <a:ext cx="971601" cy="349894"/>
                </a:xfrm>
                <a:prstGeom prst="rect">
                  <a:avLst/>
                </a:prstGeom>
                <a:solidFill>
                  <a:srgbClr val="3A46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" name="矩形 3"/>
              <p:cNvSpPr/>
              <p:nvPr/>
            </p:nvSpPr>
            <p:spPr>
              <a:xfrm>
                <a:off x="1145772" y="203819"/>
                <a:ext cx="1483085" cy="252730"/>
              </a:xfrm>
              <a:prstGeom prst="rect">
                <a:avLst/>
              </a:prstGeom>
            </p:spPr>
            <p:txBody>
              <a:bodyPr wrap="square" lIns="68580" tIns="34290" rIns="68580" bIns="34290">
                <a:spAutoFit/>
              </a:bodyPr>
              <a:lstStyle/>
              <a:p>
                <a:r>
                  <a:rPr lang="en-US" altLang="zh-CN" sz="1200" dirty="0">
                    <a:solidFill>
                      <a:srgbClr val="961E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EDT</a:t>
                </a:r>
                <a:r>
                  <a:rPr lang="en-US" altLang="zh-CN" sz="1200" dirty="0">
                    <a:solidFill>
                      <a:srgbClr val="961E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alk</a:t>
                </a:r>
                <a:endParaRPr lang="en-US" altLang="zh-CN" sz="1200" dirty="0">
                  <a:solidFill>
                    <a:srgbClr val="961E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-1" y="4955300"/>
                <a:ext cx="9144000" cy="195486"/>
              </a:xfrm>
              <a:prstGeom prst="rect">
                <a:avLst/>
              </a:prstGeom>
              <a:solidFill>
                <a:srgbClr val="3A466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-1" y="5034595"/>
                <a:ext cx="9144000" cy="188199"/>
              </a:xfrm>
              <a:prstGeom prst="rect">
                <a:avLst/>
              </a:prstGeom>
              <a:solidFill>
                <a:srgbClr val="3A46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155064" y="395589"/>
                <a:ext cx="1482725" cy="207010"/>
              </a:xfrm>
              <a:prstGeom prst="rect">
                <a:avLst/>
              </a:prstGeom>
            </p:spPr>
            <p:txBody>
              <a:bodyPr wrap="square" lIns="68580" tIns="34290" rIns="68580" bIns="34290">
                <a:spAutoFit/>
              </a:bodyPr>
              <a:lstStyle/>
              <a:p>
                <a:r>
                  <a:rPr lang="en-US" altLang="zh-CN" sz="900" dirty="0">
                    <a:solidFill>
                      <a:srgbClr val="961E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arXiv 2024</a:t>
                </a:r>
                <a:endParaRPr lang="en-US" altLang="zh-CN" sz="900" dirty="0">
                  <a:solidFill>
                    <a:srgbClr val="961E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7308304" y="209641"/>
              <a:ext cx="1629113" cy="460866"/>
              <a:chOff x="4046688" y="3391"/>
              <a:chExt cx="2856080" cy="818600"/>
            </a:xfrm>
          </p:grpSpPr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4168" y="3391"/>
                <a:ext cx="818600" cy="818600"/>
              </a:xfrm>
              <a:prstGeom prst="rect">
                <a:avLst/>
              </a:prstGeom>
              <a:pattFill prst="pct10">
                <a:fgClr>
                  <a:schemeClr val="tx2"/>
                </a:fgClr>
                <a:bgClr>
                  <a:schemeClr val="bg1"/>
                </a:bgClr>
              </a:pattFill>
            </p:spPr>
          </p:pic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6688" y="54977"/>
                <a:ext cx="2036151" cy="649109"/>
              </a:xfrm>
              <a:prstGeom prst="rect">
                <a:avLst/>
              </a:prstGeom>
            </p:spPr>
          </p:pic>
        </p:grpSp>
      </p:grpSp>
      <p:sp>
        <p:nvSpPr>
          <p:cNvPr id="6" name="文本框 5"/>
          <p:cNvSpPr txBox="1"/>
          <p:nvPr/>
        </p:nvSpPr>
        <p:spPr>
          <a:xfrm>
            <a:off x="2339340" y="3363595"/>
            <a:ext cx="4021455" cy="3702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t>EDTalk:有效解纠缠的情绪说话头合成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205" y="987425"/>
            <a:ext cx="6489065" cy="24161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-1" y="203819"/>
            <a:ext cx="9144000" cy="5018975"/>
            <a:chOff x="-1" y="203819"/>
            <a:chExt cx="9144000" cy="5018975"/>
          </a:xfrm>
        </p:grpSpPr>
        <p:grpSp>
          <p:nvGrpSpPr>
            <p:cNvPr id="20" name="组合 19"/>
            <p:cNvGrpSpPr/>
            <p:nvPr/>
          </p:nvGrpSpPr>
          <p:grpSpPr>
            <a:xfrm>
              <a:off x="-1" y="203819"/>
              <a:ext cx="9144000" cy="5018975"/>
              <a:chOff x="-1" y="203819"/>
              <a:chExt cx="9144000" cy="5018975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-1" y="231258"/>
                <a:ext cx="1043608" cy="349894"/>
                <a:chOff x="-1" y="231258"/>
                <a:chExt cx="1043608" cy="349894"/>
              </a:xfrm>
            </p:grpSpPr>
            <p:sp>
              <p:nvSpPr>
                <p:cNvPr id="2" name="矩形 1"/>
                <p:cNvSpPr/>
                <p:nvPr/>
              </p:nvSpPr>
              <p:spPr>
                <a:xfrm>
                  <a:off x="67562" y="231258"/>
                  <a:ext cx="976045" cy="349894"/>
                </a:xfrm>
                <a:prstGeom prst="rect">
                  <a:avLst/>
                </a:prstGeom>
                <a:solidFill>
                  <a:srgbClr val="3A4660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" name="矩形 2"/>
                <p:cNvSpPr/>
                <p:nvPr/>
              </p:nvSpPr>
              <p:spPr>
                <a:xfrm>
                  <a:off x="-1" y="231258"/>
                  <a:ext cx="971601" cy="349894"/>
                </a:xfrm>
                <a:prstGeom prst="rect">
                  <a:avLst/>
                </a:prstGeom>
                <a:solidFill>
                  <a:srgbClr val="3A46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" name="矩形 3"/>
              <p:cNvSpPr/>
              <p:nvPr/>
            </p:nvSpPr>
            <p:spPr>
              <a:xfrm>
                <a:off x="1145772" y="203819"/>
                <a:ext cx="1483085" cy="252730"/>
              </a:xfrm>
              <a:prstGeom prst="rect">
                <a:avLst/>
              </a:prstGeom>
            </p:spPr>
            <p:txBody>
              <a:bodyPr wrap="square" lIns="68580" tIns="34290" rIns="68580" bIns="34290">
                <a:spAutoFit/>
              </a:bodyPr>
              <a:lstStyle/>
              <a:p>
                <a:r>
                  <a:rPr lang="en-US" altLang="zh-CN" sz="1200" dirty="0">
                    <a:solidFill>
                      <a:srgbClr val="961E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EDTalk</a:t>
                </a:r>
                <a:endParaRPr lang="en-US" altLang="zh-CN" sz="1200" dirty="0">
                  <a:solidFill>
                    <a:srgbClr val="961E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-1" y="4955300"/>
                <a:ext cx="9144000" cy="195486"/>
              </a:xfrm>
              <a:prstGeom prst="rect">
                <a:avLst/>
              </a:prstGeom>
              <a:solidFill>
                <a:srgbClr val="3A466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-1" y="5034595"/>
                <a:ext cx="9144000" cy="188199"/>
              </a:xfrm>
              <a:prstGeom prst="rect">
                <a:avLst/>
              </a:prstGeom>
              <a:solidFill>
                <a:srgbClr val="3A46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155064" y="395589"/>
                <a:ext cx="2055495" cy="207010"/>
              </a:xfrm>
              <a:prstGeom prst="rect">
                <a:avLst/>
              </a:prstGeom>
            </p:spPr>
            <p:txBody>
              <a:bodyPr wrap="square" lIns="68580" tIns="34290" rIns="68580" bIns="34290">
                <a:spAutoFit/>
              </a:bodyPr>
              <a:lstStyle/>
              <a:p>
                <a:r>
                  <a:rPr lang="en-US" altLang="zh-CN" sz="900" dirty="0">
                    <a:solidFill>
                      <a:srgbClr val="961E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arXiv 2024</a:t>
                </a:r>
                <a:endParaRPr lang="en-US" altLang="zh-CN" sz="900" dirty="0">
                  <a:solidFill>
                    <a:srgbClr val="961E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7308304" y="209641"/>
              <a:ext cx="1629113" cy="460866"/>
              <a:chOff x="4046688" y="3391"/>
              <a:chExt cx="2856080" cy="818600"/>
            </a:xfrm>
          </p:grpSpPr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4168" y="3391"/>
                <a:ext cx="818600" cy="818600"/>
              </a:xfrm>
              <a:prstGeom prst="rect">
                <a:avLst/>
              </a:prstGeom>
              <a:pattFill prst="pct10">
                <a:fgClr>
                  <a:schemeClr val="tx2"/>
                </a:fgClr>
                <a:bgClr>
                  <a:schemeClr val="bg1"/>
                </a:bgClr>
              </a:pattFill>
            </p:spPr>
          </p:pic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6688" y="54977"/>
                <a:ext cx="2036151" cy="649109"/>
              </a:xfrm>
              <a:prstGeom prst="rect">
                <a:avLst/>
              </a:prstGeom>
            </p:spPr>
          </p:pic>
        </p:grpSp>
      </p:grpSp>
      <p:sp>
        <p:nvSpPr>
          <p:cNvPr id="7" name="文本框 6"/>
          <p:cNvSpPr txBox="1"/>
          <p:nvPr/>
        </p:nvSpPr>
        <p:spPr>
          <a:xfrm>
            <a:off x="934720" y="915035"/>
            <a:ext cx="7195185" cy="32518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/>
              <a:t>贡献：</a:t>
            </a:r>
            <a:endParaRPr lang="zh-CN" altLang="en-US"/>
          </a:p>
          <a:p>
            <a:r>
              <a:rPr lang="en-US" altLang="zh-CN"/>
              <a:t>1. </a:t>
            </a:r>
            <a:r>
              <a:t>提出了EDTalk，这是一个有效的解缠框架，可以精确控制说话头合成，包括嘴型，头部姿势和情绪表达</a:t>
            </a:r>
            <a:r>
              <a:rPr lang="zh-CN" altLang="en-US"/>
              <a:t>；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 </a:t>
            </a:r>
            <a:r>
              <a:rPr lang="en-US" altLang="zh-CN">
                <a:sym typeface="+mn-ea"/>
              </a:rPr>
              <a:t> 通过引入正交基和有效的训练策略，成功地实现了这三个空间的完全解耦。利用每个空间的属性，实现了Audio-to-Motion模块，以促进音频驱动的说话脸生成</a:t>
            </a:r>
            <a:r>
              <a:rPr lang="zh-CN" altLang="en-US">
                <a:sym typeface="+mn-ea"/>
              </a:rPr>
              <a:t>；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3. EDTalk在定量和定性评估方面都超越了竞争对手的方法</a:t>
            </a:r>
            <a:r>
              <a:rPr lang="zh-CN" altLang="en-US">
                <a:sym typeface="+mn-ea"/>
              </a:rPr>
              <a:t>。</a:t>
            </a:r>
            <a:endParaRPr lang="en-US" altLang="zh-CN">
              <a:sym typeface="+mn-ea"/>
            </a:endParaRP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-1" y="203819"/>
            <a:ext cx="9144000" cy="5018975"/>
            <a:chOff x="-1" y="203819"/>
            <a:chExt cx="9144000" cy="5018975"/>
          </a:xfrm>
        </p:grpSpPr>
        <p:grpSp>
          <p:nvGrpSpPr>
            <p:cNvPr id="20" name="组合 19"/>
            <p:cNvGrpSpPr/>
            <p:nvPr/>
          </p:nvGrpSpPr>
          <p:grpSpPr>
            <a:xfrm>
              <a:off x="-1" y="203819"/>
              <a:ext cx="9144000" cy="5018975"/>
              <a:chOff x="-1" y="203819"/>
              <a:chExt cx="9144000" cy="5018975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-1" y="231258"/>
                <a:ext cx="1043608" cy="349894"/>
                <a:chOff x="-1" y="231258"/>
                <a:chExt cx="1043608" cy="349894"/>
              </a:xfrm>
            </p:grpSpPr>
            <p:sp>
              <p:nvSpPr>
                <p:cNvPr id="2" name="矩形 1"/>
                <p:cNvSpPr/>
                <p:nvPr/>
              </p:nvSpPr>
              <p:spPr>
                <a:xfrm>
                  <a:off x="67562" y="231258"/>
                  <a:ext cx="976045" cy="349894"/>
                </a:xfrm>
                <a:prstGeom prst="rect">
                  <a:avLst/>
                </a:prstGeom>
                <a:solidFill>
                  <a:srgbClr val="3A4660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" name="矩形 2"/>
                <p:cNvSpPr/>
                <p:nvPr/>
              </p:nvSpPr>
              <p:spPr>
                <a:xfrm>
                  <a:off x="-1" y="231258"/>
                  <a:ext cx="971601" cy="349894"/>
                </a:xfrm>
                <a:prstGeom prst="rect">
                  <a:avLst/>
                </a:prstGeom>
                <a:solidFill>
                  <a:srgbClr val="3A46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" name="矩形 3"/>
              <p:cNvSpPr/>
              <p:nvPr/>
            </p:nvSpPr>
            <p:spPr>
              <a:xfrm>
                <a:off x="1145772" y="203819"/>
                <a:ext cx="1483085" cy="252730"/>
              </a:xfrm>
              <a:prstGeom prst="rect">
                <a:avLst/>
              </a:prstGeom>
            </p:spPr>
            <p:txBody>
              <a:bodyPr wrap="square" lIns="68580" tIns="34290" rIns="68580" bIns="34290">
                <a:spAutoFit/>
              </a:bodyPr>
              <a:lstStyle/>
              <a:p>
                <a:r>
                  <a:rPr lang="en-US" altLang="zh-CN" sz="1200" dirty="0">
                    <a:solidFill>
                      <a:srgbClr val="961E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EDTalk</a:t>
                </a:r>
                <a:endParaRPr lang="en-US" altLang="zh-CN" sz="1200" dirty="0">
                  <a:solidFill>
                    <a:srgbClr val="961E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-1" y="4955300"/>
                <a:ext cx="9144000" cy="195486"/>
              </a:xfrm>
              <a:prstGeom prst="rect">
                <a:avLst/>
              </a:prstGeom>
              <a:solidFill>
                <a:srgbClr val="3A466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-1" y="5034595"/>
                <a:ext cx="9144000" cy="188199"/>
              </a:xfrm>
              <a:prstGeom prst="rect">
                <a:avLst/>
              </a:prstGeom>
              <a:solidFill>
                <a:srgbClr val="3A46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155064" y="395589"/>
                <a:ext cx="2258060" cy="207010"/>
              </a:xfrm>
              <a:prstGeom prst="rect">
                <a:avLst/>
              </a:prstGeom>
            </p:spPr>
            <p:txBody>
              <a:bodyPr wrap="square" lIns="68580" tIns="34290" rIns="68580" bIns="34290">
                <a:spAutoFit/>
              </a:bodyPr>
              <a:lstStyle/>
              <a:p>
                <a:r>
                  <a:rPr lang="en-US" altLang="zh-CN" sz="900" dirty="0">
                    <a:solidFill>
                      <a:srgbClr val="961E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framework</a:t>
                </a:r>
                <a:endParaRPr lang="zh-CN" altLang="en-US" sz="900" dirty="0">
                  <a:solidFill>
                    <a:srgbClr val="961E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7308304" y="209641"/>
              <a:ext cx="1629113" cy="460866"/>
              <a:chOff x="4046688" y="3391"/>
              <a:chExt cx="2856080" cy="818600"/>
            </a:xfrm>
          </p:grpSpPr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4168" y="3391"/>
                <a:ext cx="818600" cy="818600"/>
              </a:xfrm>
              <a:prstGeom prst="rect">
                <a:avLst/>
              </a:prstGeom>
              <a:pattFill prst="pct10">
                <a:fgClr>
                  <a:schemeClr val="tx2"/>
                </a:fgClr>
                <a:bgClr>
                  <a:schemeClr val="bg1"/>
                </a:bgClr>
              </a:pattFill>
            </p:spPr>
          </p:pic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6688" y="54977"/>
                <a:ext cx="2036151" cy="649109"/>
              </a:xfrm>
              <a:prstGeom prst="rect">
                <a:avLst/>
              </a:prstGeom>
            </p:spPr>
          </p:pic>
        </p:grp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205" y="670560"/>
            <a:ext cx="6348095" cy="408559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-1" y="203819"/>
            <a:ext cx="9144000" cy="5018975"/>
            <a:chOff x="-1" y="203819"/>
            <a:chExt cx="9144000" cy="5018975"/>
          </a:xfrm>
        </p:grpSpPr>
        <p:grpSp>
          <p:nvGrpSpPr>
            <p:cNvPr id="20" name="组合 19"/>
            <p:cNvGrpSpPr/>
            <p:nvPr/>
          </p:nvGrpSpPr>
          <p:grpSpPr>
            <a:xfrm>
              <a:off x="-1" y="203819"/>
              <a:ext cx="9144000" cy="5018975"/>
              <a:chOff x="-1" y="203819"/>
              <a:chExt cx="9144000" cy="5018975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-1" y="231258"/>
                <a:ext cx="1043608" cy="349894"/>
                <a:chOff x="-1" y="231258"/>
                <a:chExt cx="1043608" cy="349894"/>
              </a:xfrm>
            </p:grpSpPr>
            <p:sp>
              <p:nvSpPr>
                <p:cNvPr id="2" name="矩形 1"/>
                <p:cNvSpPr/>
                <p:nvPr/>
              </p:nvSpPr>
              <p:spPr>
                <a:xfrm>
                  <a:off x="67562" y="231258"/>
                  <a:ext cx="976045" cy="349894"/>
                </a:xfrm>
                <a:prstGeom prst="rect">
                  <a:avLst/>
                </a:prstGeom>
                <a:solidFill>
                  <a:srgbClr val="3A4660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" name="矩形 2"/>
                <p:cNvSpPr/>
                <p:nvPr/>
              </p:nvSpPr>
              <p:spPr>
                <a:xfrm>
                  <a:off x="-1" y="231258"/>
                  <a:ext cx="971601" cy="349894"/>
                </a:xfrm>
                <a:prstGeom prst="rect">
                  <a:avLst/>
                </a:prstGeom>
                <a:solidFill>
                  <a:srgbClr val="3A46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" name="矩形 3"/>
              <p:cNvSpPr/>
              <p:nvPr/>
            </p:nvSpPr>
            <p:spPr>
              <a:xfrm>
                <a:off x="1145772" y="203819"/>
                <a:ext cx="1483085" cy="252730"/>
              </a:xfrm>
              <a:prstGeom prst="rect">
                <a:avLst/>
              </a:prstGeom>
            </p:spPr>
            <p:txBody>
              <a:bodyPr wrap="square" lIns="68580" tIns="34290" rIns="68580" bIns="34290">
                <a:spAutoFit/>
              </a:bodyPr>
              <a:lstStyle/>
              <a:p>
                <a:r>
                  <a:rPr lang="en-US" altLang="zh-CN" sz="1200" dirty="0">
                    <a:solidFill>
                      <a:srgbClr val="961E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EDTalk</a:t>
                </a:r>
                <a:endParaRPr lang="en-US" altLang="zh-CN" sz="1200" dirty="0">
                  <a:solidFill>
                    <a:srgbClr val="961E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-1" y="4955300"/>
                <a:ext cx="9144000" cy="195486"/>
              </a:xfrm>
              <a:prstGeom prst="rect">
                <a:avLst/>
              </a:prstGeom>
              <a:solidFill>
                <a:srgbClr val="3A466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-1" y="5034595"/>
                <a:ext cx="9144000" cy="188199"/>
              </a:xfrm>
              <a:prstGeom prst="rect">
                <a:avLst/>
              </a:prstGeom>
              <a:solidFill>
                <a:srgbClr val="3A46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155064" y="395589"/>
                <a:ext cx="2055495" cy="207010"/>
              </a:xfrm>
              <a:prstGeom prst="rect">
                <a:avLst/>
              </a:prstGeom>
            </p:spPr>
            <p:txBody>
              <a:bodyPr wrap="square" lIns="68580" tIns="34290" rIns="68580" bIns="34290">
                <a:spAutoFit/>
              </a:bodyPr>
              <a:lstStyle/>
              <a:p>
                <a:r>
                  <a:rPr lang="en-US" altLang="zh-CN" sz="900" dirty="0">
                    <a:solidFill>
                      <a:srgbClr val="961E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arXiv 2024</a:t>
                </a:r>
                <a:endParaRPr lang="en-US" altLang="zh-CN" sz="900" dirty="0">
                  <a:solidFill>
                    <a:srgbClr val="961E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7308304" y="209641"/>
              <a:ext cx="1629113" cy="460866"/>
              <a:chOff x="4046688" y="3391"/>
              <a:chExt cx="2856080" cy="818600"/>
            </a:xfrm>
          </p:grpSpPr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4168" y="3391"/>
                <a:ext cx="818600" cy="818600"/>
              </a:xfrm>
              <a:prstGeom prst="rect">
                <a:avLst/>
              </a:prstGeom>
              <a:pattFill prst="pct10">
                <a:fgClr>
                  <a:schemeClr val="tx2"/>
                </a:fgClr>
                <a:bgClr>
                  <a:schemeClr val="bg1"/>
                </a:bgClr>
              </a:pattFill>
            </p:spPr>
          </p:pic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6688" y="54977"/>
                <a:ext cx="2036151" cy="649109"/>
              </a:xfrm>
              <a:prstGeom prst="rect">
                <a:avLst/>
              </a:prstGeom>
            </p:spPr>
          </p:pic>
        </p:grpSp>
      </p:grpSp>
      <p:sp>
        <p:nvSpPr>
          <p:cNvPr id="7" name="文本框 6"/>
          <p:cNvSpPr txBox="1"/>
          <p:nvPr/>
        </p:nvSpPr>
        <p:spPr>
          <a:xfrm>
            <a:off x="934720" y="915035"/>
            <a:ext cx="7195185" cy="3375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ym typeface="+mn-ea"/>
              </a:rPr>
              <a:t>EDTalk Framework</a:t>
            </a:r>
            <a:r>
              <a:rPr lang="zh-CN" altLang="en-US" b="1">
                <a:sym typeface="+mn-ea"/>
              </a:rPr>
              <a:t>：</a:t>
            </a:r>
            <a:endParaRPr lang="zh-CN" altLang="en-US" b="1">
              <a:sym typeface="+mn-ea"/>
            </a:endParaRPr>
          </a:p>
          <a:p>
            <a:r>
              <a:rPr lang="zh-CN" altLang="en-US">
                <a:sym typeface="+mn-ea"/>
              </a:rPr>
              <a:t>EDTalk基于一个由编码器E、三个组件感知潜在导航模块(cln)和一个生成器g组成的自编码器架构。编码器E将身份图像Ii和各种驱动源I∗映射到潜在特征，在隐空间中，我们不是直接对从恒等像Ii到驱动像i *的运动变换f i→∗进行建模，而是假设一个规范特征fr的存在，它促进了恒等像和驱动像之间的运动转换，表示为f i→∗= f i→r + fr→∗。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在获得由E从驱动图像I∗中提取的潜在特征f∗→r后，设计了三个组件感知的潜在导航模块，将它们转换为fr→∗= CLN(f∗→r)。以姿态为例，表示为∗= p。在姿态感知潜在导航(PLN)模块中，建立了一个姿态库Bp来存储n个可学习的基数bp。为了确保每个基代表一个不同的姿态运动方向，通过施加约束来强制每对基之间的正交性</a:t>
            </a:r>
            <a:r>
              <a:rPr lang="en-US" altLang="zh-CN">
                <a:sym typeface="+mn-ea"/>
              </a:rPr>
              <a:t>                         </a:t>
            </a:r>
            <a:r>
              <a:rPr lang="zh-CN" altLang="en-US">
                <a:sym typeface="+mn-ea"/>
              </a:rPr>
              <a:t>，它允许描绘各种头部姿势的运动作为线性组合的基础。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035" y="3723640"/>
            <a:ext cx="1133475" cy="17716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-1" y="203819"/>
            <a:ext cx="9144000" cy="5018975"/>
            <a:chOff x="-1" y="203819"/>
            <a:chExt cx="9144000" cy="5018975"/>
          </a:xfrm>
        </p:grpSpPr>
        <p:grpSp>
          <p:nvGrpSpPr>
            <p:cNvPr id="20" name="组合 19"/>
            <p:cNvGrpSpPr/>
            <p:nvPr/>
          </p:nvGrpSpPr>
          <p:grpSpPr>
            <a:xfrm>
              <a:off x="-1" y="203819"/>
              <a:ext cx="9144000" cy="5018975"/>
              <a:chOff x="-1" y="203819"/>
              <a:chExt cx="9144000" cy="5018975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-1" y="231258"/>
                <a:ext cx="1043608" cy="349894"/>
                <a:chOff x="-1" y="231258"/>
                <a:chExt cx="1043608" cy="349894"/>
              </a:xfrm>
            </p:grpSpPr>
            <p:sp>
              <p:nvSpPr>
                <p:cNvPr id="2" name="矩形 1"/>
                <p:cNvSpPr/>
                <p:nvPr/>
              </p:nvSpPr>
              <p:spPr>
                <a:xfrm>
                  <a:off x="67562" y="231258"/>
                  <a:ext cx="976045" cy="349894"/>
                </a:xfrm>
                <a:prstGeom prst="rect">
                  <a:avLst/>
                </a:prstGeom>
                <a:solidFill>
                  <a:srgbClr val="3A4660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" name="矩形 2"/>
                <p:cNvSpPr/>
                <p:nvPr/>
              </p:nvSpPr>
              <p:spPr>
                <a:xfrm>
                  <a:off x="-1" y="231258"/>
                  <a:ext cx="971601" cy="349894"/>
                </a:xfrm>
                <a:prstGeom prst="rect">
                  <a:avLst/>
                </a:prstGeom>
                <a:solidFill>
                  <a:srgbClr val="3A46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" name="矩形 3"/>
              <p:cNvSpPr/>
              <p:nvPr/>
            </p:nvSpPr>
            <p:spPr>
              <a:xfrm>
                <a:off x="1145772" y="203819"/>
                <a:ext cx="1483085" cy="252730"/>
              </a:xfrm>
              <a:prstGeom prst="rect">
                <a:avLst/>
              </a:prstGeom>
            </p:spPr>
            <p:txBody>
              <a:bodyPr wrap="square" lIns="68580" tIns="34290" rIns="68580" bIns="34290">
                <a:spAutoFit/>
              </a:bodyPr>
              <a:lstStyle/>
              <a:p>
                <a:r>
                  <a:rPr lang="en-US" altLang="zh-CN" sz="1200" dirty="0">
                    <a:solidFill>
                      <a:srgbClr val="961E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EDTalk</a:t>
                </a:r>
                <a:endParaRPr lang="en-US" altLang="zh-CN" sz="1200" dirty="0">
                  <a:solidFill>
                    <a:srgbClr val="961E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-1" y="4955300"/>
                <a:ext cx="9144000" cy="195486"/>
              </a:xfrm>
              <a:prstGeom prst="rect">
                <a:avLst/>
              </a:prstGeom>
              <a:solidFill>
                <a:srgbClr val="3A466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-1" y="5034595"/>
                <a:ext cx="9144000" cy="188199"/>
              </a:xfrm>
              <a:prstGeom prst="rect">
                <a:avLst/>
              </a:prstGeom>
              <a:solidFill>
                <a:srgbClr val="3A46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155064" y="395589"/>
                <a:ext cx="2055495" cy="207010"/>
              </a:xfrm>
              <a:prstGeom prst="rect">
                <a:avLst/>
              </a:prstGeom>
            </p:spPr>
            <p:txBody>
              <a:bodyPr wrap="square" lIns="68580" tIns="34290" rIns="68580" bIns="34290">
                <a:spAutoFit/>
              </a:bodyPr>
              <a:lstStyle/>
              <a:p>
                <a:r>
                  <a:rPr lang="en-US" altLang="zh-CN" sz="900" dirty="0">
                    <a:solidFill>
                      <a:srgbClr val="961E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arXiv 2024</a:t>
                </a:r>
                <a:endParaRPr lang="en-US" altLang="zh-CN" sz="900" dirty="0">
                  <a:solidFill>
                    <a:srgbClr val="961E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7308304" y="209641"/>
              <a:ext cx="1629113" cy="460866"/>
              <a:chOff x="4046688" y="3391"/>
              <a:chExt cx="2856080" cy="818600"/>
            </a:xfrm>
          </p:grpSpPr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4168" y="3391"/>
                <a:ext cx="818600" cy="818600"/>
              </a:xfrm>
              <a:prstGeom prst="rect">
                <a:avLst/>
              </a:prstGeom>
              <a:pattFill prst="pct10">
                <a:fgClr>
                  <a:schemeClr val="tx2"/>
                </a:fgClr>
                <a:bgClr>
                  <a:schemeClr val="bg1"/>
                </a:bgClr>
              </a:pattFill>
            </p:spPr>
          </p:pic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6688" y="54977"/>
                <a:ext cx="2036151" cy="649109"/>
              </a:xfrm>
              <a:prstGeom prst="rect">
                <a:avLst/>
              </a:prstGeom>
            </p:spPr>
          </p:pic>
        </p:grpSp>
      </p:grpSp>
      <p:sp>
        <p:nvSpPr>
          <p:cNvPr id="7" name="文本框 6"/>
          <p:cNvSpPr txBox="1"/>
          <p:nvPr/>
        </p:nvSpPr>
        <p:spPr>
          <a:xfrm>
            <a:off x="934720" y="915035"/>
            <a:ext cx="7195185" cy="3375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ym typeface="+mn-ea"/>
              </a:rPr>
              <a:t>EDTalk Framework</a:t>
            </a:r>
            <a:r>
              <a:rPr lang="zh-CN" altLang="en-US" b="1">
                <a:sym typeface="+mn-ea"/>
              </a:rPr>
              <a:t>：</a:t>
            </a:r>
            <a:endParaRPr lang="zh-CN" altLang="en-US" b="1">
              <a:sym typeface="+mn-ea"/>
            </a:endParaRPr>
          </a:p>
          <a:p>
            <a:r>
              <a:rPr lang="zh-CN" altLang="en-US">
                <a:sym typeface="+mn-ea"/>
              </a:rPr>
              <a:t>设计了多层感知器层M LP p来从潜在特征</a:t>
            </a:r>
            <a:r>
              <a:rPr lang="en-US" altLang="zh-CN">
                <a:sym typeface="+mn-ea"/>
              </a:rPr>
              <a:t>fp-&gt;r</a:t>
            </a:r>
            <a:r>
              <a:rPr lang="zh-CN" altLang="en-US">
                <a:sym typeface="+mn-ea"/>
              </a:rPr>
              <a:t>预测</a:t>
            </a:r>
            <a:r>
              <a:rPr lang="en-US" altLang="zh-CN">
                <a:sym typeface="+mn-ea"/>
              </a:rPr>
              <a:t>pose</a:t>
            </a:r>
            <a:r>
              <a:rPr lang="zh-CN" altLang="en-US">
                <a:sym typeface="+mn-ea"/>
              </a:rPr>
              <a:t>的权重</a:t>
            </a:r>
            <a:r>
              <a:rPr lang="en-US" altLang="zh-CN">
                <a:sym typeface="+mn-ea"/>
              </a:rPr>
              <a:t>Wp</a:t>
            </a:r>
            <a:r>
              <a:rPr lang="zh-CN" altLang="en-US">
                <a:sym typeface="+mn-ea"/>
              </a:rPr>
              <a:t>，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                                                          Mouth和Expression-aware Latent Navigation模块与PLM架构相同，但参数不同</a:t>
            </a:r>
            <a:r>
              <a:rPr lang="zh-CN" altLang="en-US">
                <a:sym typeface="+mn-ea"/>
              </a:rPr>
              <a:t>。为了实现面部成分的完全解纠缠，防止一个成分的变化影响到其他成分，我们保证了三组(Bm, Bp, Be)之间的正交性。这也使得可以直接将三个特征组合起来，得到驱动特征f r→d = f r→m + f r→p + f r→e。进一步得到fi→d = fi→r + f r→d，送入Generator G合成最终结果。为了维护身份信息，G通过跳过连接合并身份图像的身份特征f。此外，为了在情感特征f→e的帮助下增强情感表现力，</a:t>
            </a:r>
            <a:r>
              <a:rPr lang="zh-CN" altLang="en-US">
                <a:sym typeface="+mn-ea"/>
              </a:rPr>
              <a:t>又引入了一个轻量级的即插即用情感增强模块(EEM)。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生成过程可表述</a:t>
            </a:r>
            <a:r>
              <a:rPr lang="zh-CN" altLang="en-US">
                <a:sym typeface="+mn-ea"/>
              </a:rPr>
              <a:t>为：</a:t>
            </a:r>
            <a:endParaRPr lang="zh-CN" altLang="en-US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305" y="1491615"/>
            <a:ext cx="2673985" cy="3136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430" y="3723640"/>
            <a:ext cx="1951990" cy="2660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-1" y="203819"/>
            <a:ext cx="9144000" cy="5018975"/>
            <a:chOff x="-1" y="203819"/>
            <a:chExt cx="9144000" cy="5018975"/>
          </a:xfrm>
        </p:grpSpPr>
        <p:grpSp>
          <p:nvGrpSpPr>
            <p:cNvPr id="20" name="组合 19"/>
            <p:cNvGrpSpPr/>
            <p:nvPr/>
          </p:nvGrpSpPr>
          <p:grpSpPr>
            <a:xfrm>
              <a:off x="-1" y="203819"/>
              <a:ext cx="9144000" cy="5018975"/>
              <a:chOff x="-1" y="203819"/>
              <a:chExt cx="9144000" cy="5018975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-1" y="231258"/>
                <a:ext cx="1043608" cy="349894"/>
                <a:chOff x="-1" y="231258"/>
                <a:chExt cx="1043608" cy="349894"/>
              </a:xfrm>
            </p:grpSpPr>
            <p:sp>
              <p:nvSpPr>
                <p:cNvPr id="2" name="矩形 1"/>
                <p:cNvSpPr/>
                <p:nvPr/>
              </p:nvSpPr>
              <p:spPr>
                <a:xfrm>
                  <a:off x="67562" y="231258"/>
                  <a:ext cx="976045" cy="349894"/>
                </a:xfrm>
                <a:prstGeom prst="rect">
                  <a:avLst/>
                </a:prstGeom>
                <a:solidFill>
                  <a:srgbClr val="3A4660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" name="矩形 2"/>
                <p:cNvSpPr/>
                <p:nvPr/>
              </p:nvSpPr>
              <p:spPr>
                <a:xfrm>
                  <a:off x="-1" y="231258"/>
                  <a:ext cx="971601" cy="349894"/>
                </a:xfrm>
                <a:prstGeom prst="rect">
                  <a:avLst/>
                </a:prstGeom>
                <a:solidFill>
                  <a:srgbClr val="3A46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" name="矩形 3"/>
              <p:cNvSpPr/>
              <p:nvPr/>
            </p:nvSpPr>
            <p:spPr>
              <a:xfrm>
                <a:off x="1145772" y="203819"/>
                <a:ext cx="1483085" cy="252730"/>
              </a:xfrm>
              <a:prstGeom prst="rect">
                <a:avLst/>
              </a:prstGeom>
            </p:spPr>
            <p:txBody>
              <a:bodyPr wrap="square" lIns="68580" tIns="34290" rIns="68580" bIns="34290">
                <a:spAutoFit/>
              </a:bodyPr>
              <a:lstStyle/>
              <a:p>
                <a:r>
                  <a:rPr lang="en-US" altLang="zh-CN" sz="1200" dirty="0">
                    <a:solidFill>
                      <a:srgbClr val="961E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DIN</a:t>
                </a:r>
                <a:r>
                  <a:rPr lang="en-US" altLang="zh-CN" sz="1200" dirty="0">
                    <a:solidFill>
                      <a:srgbClr val="961E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et</a:t>
                </a:r>
                <a:endParaRPr lang="en-US" altLang="zh-CN" sz="1200" dirty="0">
                  <a:solidFill>
                    <a:srgbClr val="961E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-1" y="4955300"/>
                <a:ext cx="9144000" cy="195486"/>
              </a:xfrm>
              <a:prstGeom prst="rect">
                <a:avLst/>
              </a:prstGeom>
              <a:solidFill>
                <a:srgbClr val="3A466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-1" y="5034595"/>
                <a:ext cx="9144000" cy="188199"/>
              </a:xfrm>
              <a:prstGeom prst="rect">
                <a:avLst/>
              </a:prstGeom>
              <a:solidFill>
                <a:srgbClr val="3A46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154763" y="395418"/>
                <a:ext cx="1256997" cy="207010"/>
              </a:xfrm>
              <a:prstGeom prst="rect">
                <a:avLst/>
              </a:prstGeom>
            </p:spPr>
            <p:txBody>
              <a:bodyPr wrap="square" lIns="68580" tIns="34290" rIns="68580" bIns="34290">
                <a:spAutoFit/>
              </a:bodyPr>
              <a:lstStyle/>
              <a:p>
                <a:r>
                  <a:rPr lang="en-US" altLang="zh-CN" sz="900" dirty="0">
                    <a:solidFill>
                      <a:srgbClr val="961E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AAAI 2023</a:t>
                </a:r>
                <a:endParaRPr lang="en-US" altLang="zh-CN" sz="900" dirty="0">
                  <a:solidFill>
                    <a:srgbClr val="961E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7308304" y="209641"/>
              <a:ext cx="1629113" cy="460866"/>
              <a:chOff x="4046688" y="3391"/>
              <a:chExt cx="2856080" cy="818600"/>
            </a:xfrm>
          </p:grpSpPr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4168" y="3391"/>
                <a:ext cx="818600" cy="818600"/>
              </a:xfrm>
              <a:prstGeom prst="rect">
                <a:avLst/>
              </a:prstGeom>
              <a:pattFill prst="pct10">
                <a:fgClr>
                  <a:schemeClr val="tx2"/>
                </a:fgClr>
                <a:bgClr>
                  <a:schemeClr val="bg1"/>
                </a:bgClr>
              </a:pattFill>
            </p:spPr>
          </p:pic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6688" y="54977"/>
                <a:ext cx="2036151" cy="649109"/>
              </a:xfrm>
              <a:prstGeom prst="rect">
                <a:avLst/>
              </a:prstGeom>
            </p:spPr>
          </p:pic>
        </p:grpSp>
      </p:grpSp>
      <p:sp>
        <p:nvSpPr>
          <p:cNvPr id="6" name="文本框 5"/>
          <p:cNvSpPr txBox="1"/>
          <p:nvPr/>
        </p:nvSpPr>
        <p:spPr>
          <a:xfrm>
            <a:off x="1155700" y="3291840"/>
            <a:ext cx="6584950" cy="3702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DINet</a:t>
            </a:r>
            <a:r>
              <a:rPr lang="zh-CN" altLang="en-US"/>
              <a:t>:在高分辨率视频上实现逼真人脸视觉配音的变形绘图网络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" y="1378585"/>
            <a:ext cx="7442835" cy="191325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-1" y="203819"/>
            <a:ext cx="9144000" cy="5018975"/>
            <a:chOff x="-1" y="203819"/>
            <a:chExt cx="9144000" cy="5018975"/>
          </a:xfrm>
        </p:grpSpPr>
        <p:grpSp>
          <p:nvGrpSpPr>
            <p:cNvPr id="20" name="组合 19"/>
            <p:cNvGrpSpPr/>
            <p:nvPr/>
          </p:nvGrpSpPr>
          <p:grpSpPr>
            <a:xfrm>
              <a:off x="-1" y="203819"/>
              <a:ext cx="9144000" cy="5018975"/>
              <a:chOff x="-1" y="203819"/>
              <a:chExt cx="9144000" cy="5018975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-1" y="231258"/>
                <a:ext cx="1043608" cy="349894"/>
                <a:chOff x="-1" y="231258"/>
                <a:chExt cx="1043608" cy="349894"/>
              </a:xfrm>
            </p:grpSpPr>
            <p:sp>
              <p:nvSpPr>
                <p:cNvPr id="2" name="矩形 1"/>
                <p:cNvSpPr/>
                <p:nvPr/>
              </p:nvSpPr>
              <p:spPr>
                <a:xfrm>
                  <a:off x="67562" y="231258"/>
                  <a:ext cx="976045" cy="349894"/>
                </a:xfrm>
                <a:prstGeom prst="rect">
                  <a:avLst/>
                </a:prstGeom>
                <a:solidFill>
                  <a:srgbClr val="3A4660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" name="矩形 2"/>
                <p:cNvSpPr/>
                <p:nvPr/>
              </p:nvSpPr>
              <p:spPr>
                <a:xfrm>
                  <a:off x="-1" y="231258"/>
                  <a:ext cx="971601" cy="349894"/>
                </a:xfrm>
                <a:prstGeom prst="rect">
                  <a:avLst/>
                </a:prstGeom>
                <a:solidFill>
                  <a:srgbClr val="3A46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" name="矩形 3"/>
              <p:cNvSpPr/>
              <p:nvPr/>
            </p:nvSpPr>
            <p:spPr>
              <a:xfrm>
                <a:off x="1145772" y="203819"/>
                <a:ext cx="1483085" cy="252730"/>
              </a:xfrm>
              <a:prstGeom prst="rect">
                <a:avLst/>
              </a:prstGeom>
            </p:spPr>
            <p:txBody>
              <a:bodyPr wrap="square" lIns="68580" tIns="34290" rIns="68580" bIns="34290">
                <a:spAutoFit/>
              </a:bodyPr>
              <a:lstStyle/>
              <a:p>
                <a:r>
                  <a:rPr lang="en-US" altLang="zh-CN" sz="1200" dirty="0">
                    <a:solidFill>
                      <a:srgbClr val="961E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EDTalk</a:t>
                </a:r>
                <a:endParaRPr lang="en-US" altLang="zh-CN" sz="1200" dirty="0">
                  <a:solidFill>
                    <a:srgbClr val="961E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-1" y="4955300"/>
                <a:ext cx="9144000" cy="195486"/>
              </a:xfrm>
              <a:prstGeom prst="rect">
                <a:avLst/>
              </a:prstGeom>
              <a:solidFill>
                <a:srgbClr val="3A466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-1" y="5034595"/>
                <a:ext cx="9144000" cy="188199"/>
              </a:xfrm>
              <a:prstGeom prst="rect">
                <a:avLst/>
              </a:prstGeom>
              <a:solidFill>
                <a:srgbClr val="3A46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155064" y="395589"/>
                <a:ext cx="2055495" cy="207010"/>
              </a:xfrm>
              <a:prstGeom prst="rect">
                <a:avLst/>
              </a:prstGeom>
            </p:spPr>
            <p:txBody>
              <a:bodyPr wrap="square" lIns="68580" tIns="34290" rIns="68580" bIns="34290">
                <a:spAutoFit/>
              </a:bodyPr>
              <a:lstStyle/>
              <a:p>
                <a:r>
                  <a:rPr lang="en-US" altLang="zh-CN" sz="900" dirty="0">
                    <a:solidFill>
                      <a:srgbClr val="961E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arXiv 2024</a:t>
                </a:r>
                <a:endParaRPr lang="en-US" altLang="zh-CN" sz="900" dirty="0">
                  <a:solidFill>
                    <a:srgbClr val="961E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7308304" y="209641"/>
              <a:ext cx="1629113" cy="460866"/>
              <a:chOff x="4046688" y="3391"/>
              <a:chExt cx="2856080" cy="818600"/>
            </a:xfrm>
          </p:grpSpPr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4168" y="3391"/>
                <a:ext cx="818600" cy="818600"/>
              </a:xfrm>
              <a:prstGeom prst="rect">
                <a:avLst/>
              </a:prstGeom>
              <a:pattFill prst="pct10">
                <a:fgClr>
                  <a:schemeClr val="tx2"/>
                </a:fgClr>
                <a:bgClr>
                  <a:schemeClr val="bg1"/>
                </a:bgClr>
              </a:pattFill>
            </p:spPr>
          </p:pic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6688" y="54977"/>
                <a:ext cx="2036151" cy="649109"/>
              </a:xfrm>
              <a:prstGeom prst="rect">
                <a:avLst/>
              </a:prstGeom>
            </p:spPr>
          </p:pic>
        </p:grpSp>
      </p:grpSp>
      <p:sp>
        <p:nvSpPr>
          <p:cNvPr id="7" name="文本框 6"/>
          <p:cNvSpPr txBox="1"/>
          <p:nvPr/>
        </p:nvSpPr>
        <p:spPr>
          <a:xfrm>
            <a:off x="934720" y="915035"/>
            <a:ext cx="7195185" cy="3375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ym typeface="+mn-ea"/>
              </a:rPr>
              <a:t>Mouth-Pose Decouple</a:t>
            </a:r>
            <a:r>
              <a:rPr lang="zh-CN" altLang="en-US" b="1">
                <a:sym typeface="+mn-ea"/>
              </a:rPr>
              <a:t>：</a:t>
            </a:r>
            <a:endParaRPr lang="zh-CN" altLang="en-US" b="1">
              <a:sym typeface="+mn-ea"/>
            </a:endParaRPr>
          </a:p>
          <a:p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05" y="1275715"/>
            <a:ext cx="3357880" cy="179895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635375" y="1203325"/>
            <a:ext cx="5280025" cy="36804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引入交叉重建技术，该技术涉及合成的互换口图像:Imapb和Imbpa。将Ia的口部区域叠加到Ib上，反之亦然。随后，编码器E将其编码为规范特征，经P LN和M LN处理得到相应特征: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接下来，将提取的嘴部特征替换并将其输入到生成器G中，对原始图像进行交叉重建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此外，将从相同身份的另一帧中提取的身份特征f id 作为输入输入到生成器中。之后，采用重建损失Lrec、感知损失Lper、对抗损失Ladv和特征级约束</a:t>
            </a:r>
            <a:r>
              <a:rPr lang="en-US" altLang="zh-CN"/>
              <a:t>Lfea</a:t>
            </a:r>
            <a:r>
              <a:rPr lang="zh-CN" altLang="en-US"/>
              <a:t>来监督嘴姿解耦模块。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5" y="2361565"/>
            <a:ext cx="2306320" cy="4832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8255" y="3507740"/>
            <a:ext cx="2374900" cy="2127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115" y="3219450"/>
            <a:ext cx="2961005" cy="70040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115" y="4050030"/>
            <a:ext cx="2926080" cy="24701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-1" y="203819"/>
            <a:ext cx="9144000" cy="5018975"/>
            <a:chOff x="-1" y="203819"/>
            <a:chExt cx="9144000" cy="5018975"/>
          </a:xfrm>
        </p:grpSpPr>
        <p:grpSp>
          <p:nvGrpSpPr>
            <p:cNvPr id="20" name="组合 19"/>
            <p:cNvGrpSpPr/>
            <p:nvPr/>
          </p:nvGrpSpPr>
          <p:grpSpPr>
            <a:xfrm>
              <a:off x="-1" y="203819"/>
              <a:ext cx="9144000" cy="5018975"/>
              <a:chOff x="-1" y="203819"/>
              <a:chExt cx="9144000" cy="5018975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-1" y="231258"/>
                <a:ext cx="1043608" cy="349894"/>
                <a:chOff x="-1" y="231258"/>
                <a:chExt cx="1043608" cy="349894"/>
              </a:xfrm>
            </p:grpSpPr>
            <p:sp>
              <p:nvSpPr>
                <p:cNvPr id="2" name="矩形 1"/>
                <p:cNvSpPr/>
                <p:nvPr/>
              </p:nvSpPr>
              <p:spPr>
                <a:xfrm>
                  <a:off x="67562" y="231258"/>
                  <a:ext cx="976045" cy="349894"/>
                </a:xfrm>
                <a:prstGeom prst="rect">
                  <a:avLst/>
                </a:prstGeom>
                <a:solidFill>
                  <a:srgbClr val="3A4660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" name="矩形 2"/>
                <p:cNvSpPr/>
                <p:nvPr/>
              </p:nvSpPr>
              <p:spPr>
                <a:xfrm>
                  <a:off x="-1" y="231258"/>
                  <a:ext cx="971601" cy="349894"/>
                </a:xfrm>
                <a:prstGeom prst="rect">
                  <a:avLst/>
                </a:prstGeom>
                <a:solidFill>
                  <a:srgbClr val="3A46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" name="矩形 3"/>
              <p:cNvSpPr/>
              <p:nvPr/>
            </p:nvSpPr>
            <p:spPr>
              <a:xfrm>
                <a:off x="1145772" y="203819"/>
                <a:ext cx="1483085" cy="252730"/>
              </a:xfrm>
              <a:prstGeom prst="rect">
                <a:avLst/>
              </a:prstGeom>
            </p:spPr>
            <p:txBody>
              <a:bodyPr wrap="square" lIns="68580" tIns="34290" rIns="68580" bIns="34290">
                <a:spAutoFit/>
              </a:bodyPr>
              <a:lstStyle/>
              <a:p>
                <a:r>
                  <a:rPr lang="en-US" altLang="zh-CN" sz="1200" dirty="0">
                    <a:solidFill>
                      <a:srgbClr val="961E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EDTalk</a:t>
                </a:r>
                <a:endParaRPr lang="en-US" altLang="zh-CN" sz="1200" dirty="0">
                  <a:solidFill>
                    <a:srgbClr val="961E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-1" y="4955300"/>
                <a:ext cx="9144000" cy="195486"/>
              </a:xfrm>
              <a:prstGeom prst="rect">
                <a:avLst/>
              </a:prstGeom>
              <a:solidFill>
                <a:srgbClr val="3A466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-1" y="5034595"/>
                <a:ext cx="9144000" cy="188199"/>
              </a:xfrm>
              <a:prstGeom prst="rect">
                <a:avLst/>
              </a:prstGeom>
              <a:solidFill>
                <a:srgbClr val="3A46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155064" y="395589"/>
                <a:ext cx="2055495" cy="207010"/>
              </a:xfrm>
              <a:prstGeom prst="rect">
                <a:avLst/>
              </a:prstGeom>
            </p:spPr>
            <p:txBody>
              <a:bodyPr wrap="square" lIns="68580" tIns="34290" rIns="68580" bIns="34290">
                <a:spAutoFit/>
              </a:bodyPr>
              <a:lstStyle/>
              <a:p>
                <a:r>
                  <a:rPr lang="en-US" altLang="zh-CN" sz="900" dirty="0">
                    <a:solidFill>
                      <a:srgbClr val="961E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arXiv 2024</a:t>
                </a:r>
                <a:endParaRPr lang="en-US" altLang="zh-CN" sz="900" dirty="0">
                  <a:solidFill>
                    <a:srgbClr val="961E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7308304" y="209641"/>
              <a:ext cx="1629113" cy="460866"/>
              <a:chOff x="4046688" y="3391"/>
              <a:chExt cx="2856080" cy="818600"/>
            </a:xfrm>
          </p:grpSpPr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4168" y="3391"/>
                <a:ext cx="818600" cy="818600"/>
              </a:xfrm>
              <a:prstGeom prst="rect">
                <a:avLst/>
              </a:prstGeom>
              <a:pattFill prst="pct10">
                <a:fgClr>
                  <a:schemeClr val="tx2"/>
                </a:fgClr>
                <a:bgClr>
                  <a:schemeClr val="bg1"/>
                </a:bgClr>
              </a:pattFill>
            </p:spPr>
          </p:pic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6688" y="54977"/>
                <a:ext cx="2036151" cy="649109"/>
              </a:xfrm>
              <a:prstGeom prst="rect">
                <a:avLst/>
              </a:prstGeom>
            </p:spPr>
          </p:pic>
        </p:grpSp>
      </p:grpSp>
      <p:sp>
        <p:nvSpPr>
          <p:cNvPr id="7" name="文本框 6"/>
          <p:cNvSpPr txBox="1"/>
          <p:nvPr/>
        </p:nvSpPr>
        <p:spPr>
          <a:xfrm>
            <a:off x="934720" y="915035"/>
            <a:ext cx="7195185" cy="3375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ym typeface="+mn-ea"/>
              </a:rPr>
              <a:t>Expression Decouple</a:t>
            </a:r>
            <a:r>
              <a:rPr lang="zh-CN" altLang="en-US" b="1">
                <a:sym typeface="+mn-ea"/>
              </a:rPr>
              <a:t>：</a:t>
            </a:r>
            <a:endParaRPr lang="zh-CN" altLang="en-US" b="1">
              <a:sym typeface="+mn-ea"/>
            </a:endParaRPr>
          </a:p>
          <a:p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635375" y="1203325"/>
            <a:ext cx="528002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为了从驾驶图像Id中解耦表情信息，引入表情感知潜在导航模块(ELN)和轻量级即插即用情感增强模块(EEM)，两者都是通过自重构互补学习训练的。</a:t>
            </a:r>
            <a:endParaRPr lang="zh-CN" altLang="en-US"/>
          </a:p>
          <a:p>
            <a:r>
              <a:rPr lang="zh-CN" altLang="en-US"/>
              <a:t>具体来说，给定一个身份源Ii和一个与Ii具有相同身份但在嘴型、头部姿势和情绪表情上不同的</a:t>
            </a:r>
            <a:r>
              <a:rPr lang="zh-CN" altLang="en-US"/>
              <a:t>驱动图像Id，上一阶段的预训练模块(即E、M LN、P LN和G)有效地将嘴型和头部姿势从Id中分离出来，并驱动Ii生成与Id的嘴型和头部姿势匹配但表情与Ii相同的Ign。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85" y="1419225"/>
            <a:ext cx="3272790" cy="167259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-1" y="203819"/>
            <a:ext cx="9144000" cy="5018975"/>
            <a:chOff x="-1" y="203819"/>
            <a:chExt cx="9144000" cy="5018975"/>
          </a:xfrm>
        </p:grpSpPr>
        <p:grpSp>
          <p:nvGrpSpPr>
            <p:cNvPr id="20" name="组合 19"/>
            <p:cNvGrpSpPr/>
            <p:nvPr/>
          </p:nvGrpSpPr>
          <p:grpSpPr>
            <a:xfrm>
              <a:off x="-1" y="203819"/>
              <a:ext cx="9144000" cy="5018975"/>
              <a:chOff x="-1" y="203819"/>
              <a:chExt cx="9144000" cy="5018975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-1" y="231258"/>
                <a:ext cx="1043608" cy="349894"/>
                <a:chOff x="-1" y="231258"/>
                <a:chExt cx="1043608" cy="349894"/>
              </a:xfrm>
            </p:grpSpPr>
            <p:sp>
              <p:nvSpPr>
                <p:cNvPr id="2" name="矩形 1"/>
                <p:cNvSpPr/>
                <p:nvPr/>
              </p:nvSpPr>
              <p:spPr>
                <a:xfrm>
                  <a:off x="67562" y="231258"/>
                  <a:ext cx="976045" cy="349894"/>
                </a:xfrm>
                <a:prstGeom prst="rect">
                  <a:avLst/>
                </a:prstGeom>
                <a:solidFill>
                  <a:srgbClr val="3A4660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" name="矩形 2"/>
                <p:cNvSpPr/>
                <p:nvPr/>
              </p:nvSpPr>
              <p:spPr>
                <a:xfrm>
                  <a:off x="-1" y="231258"/>
                  <a:ext cx="971601" cy="349894"/>
                </a:xfrm>
                <a:prstGeom prst="rect">
                  <a:avLst/>
                </a:prstGeom>
                <a:solidFill>
                  <a:srgbClr val="3A46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" name="矩形 3"/>
              <p:cNvSpPr/>
              <p:nvPr/>
            </p:nvSpPr>
            <p:spPr>
              <a:xfrm>
                <a:off x="1145772" y="203819"/>
                <a:ext cx="1483085" cy="252730"/>
              </a:xfrm>
              <a:prstGeom prst="rect">
                <a:avLst/>
              </a:prstGeom>
            </p:spPr>
            <p:txBody>
              <a:bodyPr wrap="square" lIns="68580" tIns="34290" rIns="68580" bIns="34290">
                <a:spAutoFit/>
              </a:bodyPr>
              <a:lstStyle/>
              <a:p>
                <a:r>
                  <a:rPr lang="en-US" altLang="zh-CN" sz="1200" dirty="0">
                    <a:solidFill>
                      <a:srgbClr val="961E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EDTalk</a:t>
                </a:r>
                <a:endParaRPr lang="en-US" altLang="zh-CN" sz="1200" dirty="0">
                  <a:solidFill>
                    <a:srgbClr val="961E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-1" y="4955300"/>
                <a:ext cx="9144000" cy="195486"/>
              </a:xfrm>
              <a:prstGeom prst="rect">
                <a:avLst/>
              </a:prstGeom>
              <a:solidFill>
                <a:srgbClr val="3A466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-1" y="5034595"/>
                <a:ext cx="9144000" cy="188199"/>
              </a:xfrm>
              <a:prstGeom prst="rect">
                <a:avLst/>
              </a:prstGeom>
              <a:solidFill>
                <a:srgbClr val="3A46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155064" y="395589"/>
                <a:ext cx="2055495" cy="207010"/>
              </a:xfrm>
              <a:prstGeom prst="rect">
                <a:avLst/>
              </a:prstGeom>
            </p:spPr>
            <p:txBody>
              <a:bodyPr wrap="square" lIns="68580" tIns="34290" rIns="68580" bIns="34290">
                <a:spAutoFit/>
              </a:bodyPr>
              <a:lstStyle/>
              <a:p>
                <a:r>
                  <a:rPr lang="en-US" altLang="zh-CN" sz="900" dirty="0">
                    <a:solidFill>
                      <a:srgbClr val="961E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arXiv 2024</a:t>
                </a:r>
                <a:endParaRPr lang="en-US" altLang="zh-CN" sz="900" dirty="0">
                  <a:solidFill>
                    <a:srgbClr val="961E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7308304" y="209641"/>
              <a:ext cx="1629113" cy="460866"/>
              <a:chOff x="4046688" y="3391"/>
              <a:chExt cx="2856080" cy="818600"/>
            </a:xfrm>
          </p:grpSpPr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4168" y="3391"/>
                <a:ext cx="818600" cy="818600"/>
              </a:xfrm>
              <a:prstGeom prst="rect">
                <a:avLst/>
              </a:prstGeom>
              <a:pattFill prst="pct10">
                <a:fgClr>
                  <a:schemeClr val="tx2"/>
                </a:fgClr>
                <a:bgClr>
                  <a:schemeClr val="bg1"/>
                </a:bgClr>
              </a:pattFill>
            </p:spPr>
          </p:pic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6688" y="54977"/>
                <a:ext cx="2036151" cy="649109"/>
              </a:xfrm>
              <a:prstGeom prst="rect">
                <a:avLst/>
              </a:prstGeom>
            </p:spPr>
          </p:pic>
        </p:grpSp>
      </p:grpSp>
      <p:sp>
        <p:nvSpPr>
          <p:cNvPr id="7" name="文本框 6"/>
          <p:cNvSpPr txBox="1"/>
          <p:nvPr/>
        </p:nvSpPr>
        <p:spPr>
          <a:xfrm>
            <a:off x="934720" y="915035"/>
            <a:ext cx="7195185" cy="3375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ym typeface="+mn-ea"/>
              </a:rPr>
              <a:t>Expression Decouple</a:t>
            </a:r>
            <a:r>
              <a:rPr lang="zh-CN" altLang="en-US" b="1">
                <a:sym typeface="+mn-ea"/>
              </a:rPr>
              <a:t>：</a:t>
            </a:r>
            <a:endParaRPr lang="zh-CN" altLang="en-US" b="1">
              <a:sym typeface="+mn-ea"/>
            </a:endParaRPr>
          </a:p>
          <a:p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635375" y="1203325"/>
            <a:ext cx="528002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在Id周围定义了一个大小为K的窗口，并平均K个提取的表达特征，以获得一个清晰的表达特征fr→e。然后将f r→e与提取的嘴部和姿态特征结合作为输入输入发生器g。EEM将f r→e作为输入，利用仿射变换产生fe = (f es, f eb)，控制自适应实例归一化(AdaIN)操作。AdaIN操作进一步将身份特征f改编为情绪条件特征：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其中，µ(·)和σ(·)表示平均和方差操作。随后，</a:t>
            </a:r>
            <a:r>
              <a:rPr lang="zh-CN" altLang="en-US"/>
              <a:t>通过</a:t>
            </a:r>
            <a:endParaRPr lang="zh-CN" altLang="en-US"/>
          </a:p>
          <a:p>
            <a:r>
              <a:rPr lang="en-US" altLang="zh-CN"/>
              <a:t>                                      生成了带有Id表达式的输出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除了重建损失Lrec、感知损失Lper和对抗损失Ladv之外，还强制执行了运动重建损失Lmot</a:t>
            </a:r>
            <a:r>
              <a:rPr lang="zh-CN" altLang="en-US"/>
              <a:t>和</a:t>
            </a:r>
            <a:r>
              <a:rPr lang="en-US" altLang="zh-CN"/>
              <a:t>Lm-c</a:t>
            </a:r>
            <a:r>
              <a:rPr lang="zh-CN" altLang="en-US"/>
              <a:t>：</a:t>
            </a:r>
            <a:endParaRPr lang="en-US" altLang="zh-CN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85" y="1419225"/>
            <a:ext cx="3272790" cy="1672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5555" y="3147695"/>
            <a:ext cx="2026285" cy="3105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765" y="3705225"/>
            <a:ext cx="1936750" cy="2635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405" y="3291840"/>
            <a:ext cx="2534920" cy="3054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405" y="3723640"/>
            <a:ext cx="2299335" cy="21653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-1" y="203819"/>
            <a:ext cx="9144000" cy="5018975"/>
            <a:chOff x="-1" y="203819"/>
            <a:chExt cx="9144000" cy="5018975"/>
          </a:xfrm>
        </p:grpSpPr>
        <p:grpSp>
          <p:nvGrpSpPr>
            <p:cNvPr id="20" name="组合 19"/>
            <p:cNvGrpSpPr/>
            <p:nvPr/>
          </p:nvGrpSpPr>
          <p:grpSpPr>
            <a:xfrm>
              <a:off x="-1" y="203819"/>
              <a:ext cx="9144000" cy="5018975"/>
              <a:chOff x="-1" y="203819"/>
              <a:chExt cx="9144000" cy="5018975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-1" y="231258"/>
                <a:ext cx="1043608" cy="349894"/>
                <a:chOff x="-1" y="231258"/>
                <a:chExt cx="1043608" cy="349894"/>
              </a:xfrm>
            </p:grpSpPr>
            <p:sp>
              <p:nvSpPr>
                <p:cNvPr id="2" name="矩形 1"/>
                <p:cNvSpPr/>
                <p:nvPr/>
              </p:nvSpPr>
              <p:spPr>
                <a:xfrm>
                  <a:off x="67562" y="231258"/>
                  <a:ext cx="976045" cy="349894"/>
                </a:xfrm>
                <a:prstGeom prst="rect">
                  <a:avLst/>
                </a:prstGeom>
                <a:solidFill>
                  <a:srgbClr val="3A4660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" name="矩形 2"/>
                <p:cNvSpPr/>
                <p:nvPr/>
              </p:nvSpPr>
              <p:spPr>
                <a:xfrm>
                  <a:off x="-1" y="231258"/>
                  <a:ext cx="971601" cy="349894"/>
                </a:xfrm>
                <a:prstGeom prst="rect">
                  <a:avLst/>
                </a:prstGeom>
                <a:solidFill>
                  <a:srgbClr val="3A46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" name="矩形 3"/>
              <p:cNvSpPr/>
              <p:nvPr/>
            </p:nvSpPr>
            <p:spPr>
              <a:xfrm>
                <a:off x="1145772" y="203819"/>
                <a:ext cx="1483085" cy="252730"/>
              </a:xfrm>
              <a:prstGeom prst="rect">
                <a:avLst/>
              </a:prstGeom>
            </p:spPr>
            <p:txBody>
              <a:bodyPr wrap="square" lIns="68580" tIns="34290" rIns="68580" bIns="34290">
                <a:spAutoFit/>
              </a:bodyPr>
              <a:lstStyle/>
              <a:p>
                <a:r>
                  <a:rPr lang="en-US" altLang="zh-CN" sz="1200" dirty="0">
                    <a:solidFill>
                      <a:srgbClr val="961E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EDTalk</a:t>
                </a:r>
                <a:endParaRPr lang="en-US" altLang="zh-CN" sz="1200" dirty="0">
                  <a:solidFill>
                    <a:srgbClr val="961E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-1" y="4955300"/>
                <a:ext cx="9144000" cy="195486"/>
              </a:xfrm>
              <a:prstGeom prst="rect">
                <a:avLst/>
              </a:prstGeom>
              <a:solidFill>
                <a:srgbClr val="3A466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-1" y="5034595"/>
                <a:ext cx="9144000" cy="188199"/>
              </a:xfrm>
              <a:prstGeom prst="rect">
                <a:avLst/>
              </a:prstGeom>
              <a:solidFill>
                <a:srgbClr val="3A46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155064" y="395589"/>
                <a:ext cx="2055495" cy="207010"/>
              </a:xfrm>
              <a:prstGeom prst="rect">
                <a:avLst/>
              </a:prstGeom>
            </p:spPr>
            <p:txBody>
              <a:bodyPr wrap="square" lIns="68580" tIns="34290" rIns="68580" bIns="34290">
                <a:spAutoFit/>
              </a:bodyPr>
              <a:lstStyle/>
              <a:p>
                <a:r>
                  <a:rPr lang="en-US" altLang="zh-CN" sz="900" dirty="0">
                    <a:solidFill>
                      <a:srgbClr val="961E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arXiv 2024</a:t>
                </a:r>
                <a:endParaRPr lang="en-US" altLang="zh-CN" sz="900" dirty="0">
                  <a:solidFill>
                    <a:srgbClr val="961E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7308304" y="209641"/>
              <a:ext cx="1629113" cy="460866"/>
              <a:chOff x="4046688" y="3391"/>
              <a:chExt cx="2856080" cy="818600"/>
            </a:xfrm>
          </p:grpSpPr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4168" y="3391"/>
                <a:ext cx="818600" cy="818600"/>
              </a:xfrm>
              <a:prstGeom prst="rect">
                <a:avLst/>
              </a:prstGeom>
              <a:pattFill prst="pct10">
                <a:fgClr>
                  <a:schemeClr val="tx2"/>
                </a:fgClr>
                <a:bgClr>
                  <a:schemeClr val="bg1"/>
                </a:bgClr>
              </a:pattFill>
            </p:spPr>
          </p:pic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6688" y="54977"/>
                <a:ext cx="2036151" cy="649109"/>
              </a:xfrm>
              <a:prstGeom prst="rect">
                <a:avLst/>
              </a:prstGeom>
            </p:spPr>
          </p:pic>
        </p:grpSp>
      </p:grpSp>
      <p:sp>
        <p:nvSpPr>
          <p:cNvPr id="7" name="文本框 6"/>
          <p:cNvSpPr txBox="1"/>
          <p:nvPr/>
        </p:nvSpPr>
        <p:spPr>
          <a:xfrm>
            <a:off x="934720" y="915035"/>
            <a:ext cx="7195185" cy="3375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ym typeface="+mn-ea"/>
              </a:rPr>
              <a:t>Audio-Driven Lip Generation</a:t>
            </a:r>
            <a:r>
              <a:rPr lang="zh-CN" altLang="en-US" b="1">
                <a:sym typeface="+mn-ea"/>
              </a:rPr>
              <a:t>：</a:t>
            </a:r>
            <a:endParaRPr lang="zh-CN" altLang="en-US" b="1">
              <a:sym typeface="+mn-ea"/>
            </a:endParaRPr>
          </a:p>
          <a:p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635375" y="1203325"/>
            <a:ext cx="528002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设计了一个音频编码器Ea，它将音频特征嵌入到潜在空间f a = Ea(a1:N)中。随后，增加一个线性层MLP mA对口权值进行解码W</a:t>
            </a:r>
            <a:r>
              <a:rPr lang="en-US" altLang="zh-CN"/>
              <a:t>m</a:t>
            </a:r>
            <a:r>
              <a:rPr lang="zh-CN" altLang="en-US"/>
              <a:t>。在训练过程中，固定所有模块的权值，仅使用特征损失Lmf Ea、重构损失Lmrec和同步损失Lmsync的加权和更新Ea和MLPmA: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" y="1347470"/>
            <a:ext cx="3491230" cy="251587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800" y="2643505"/>
            <a:ext cx="2515870" cy="68072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2360" y="3075940"/>
            <a:ext cx="1085215" cy="18161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-1" y="203819"/>
            <a:ext cx="9144000" cy="5018975"/>
            <a:chOff x="-1" y="203819"/>
            <a:chExt cx="9144000" cy="5018975"/>
          </a:xfrm>
        </p:grpSpPr>
        <p:grpSp>
          <p:nvGrpSpPr>
            <p:cNvPr id="20" name="组合 19"/>
            <p:cNvGrpSpPr/>
            <p:nvPr/>
          </p:nvGrpSpPr>
          <p:grpSpPr>
            <a:xfrm>
              <a:off x="-1" y="203819"/>
              <a:ext cx="9144000" cy="5018975"/>
              <a:chOff x="-1" y="203819"/>
              <a:chExt cx="9144000" cy="5018975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-1" y="231258"/>
                <a:ext cx="1043608" cy="349894"/>
                <a:chOff x="-1" y="231258"/>
                <a:chExt cx="1043608" cy="349894"/>
              </a:xfrm>
            </p:grpSpPr>
            <p:sp>
              <p:nvSpPr>
                <p:cNvPr id="2" name="矩形 1"/>
                <p:cNvSpPr/>
                <p:nvPr/>
              </p:nvSpPr>
              <p:spPr>
                <a:xfrm>
                  <a:off x="67562" y="231258"/>
                  <a:ext cx="976045" cy="349894"/>
                </a:xfrm>
                <a:prstGeom prst="rect">
                  <a:avLst/>
                </a:prstGeom>
                <a:solidFill>
                  <a:srgbClr val="3A4660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" name="矩形 2"/>
                <p:cNvSpPr/>
                <p:nvPr/>
              </p:nvSpPr>
              <p:spPr>
                <a:xfrm>
                  <a:off x="-1" y="231258"/>
                  <a:ext cx="971601" cy="349894"/>
                </a:xfrm>
                <a:prstGeom prst="rect">
                  <a:avLst/>
                </a:prstGeom>
                <a:solidFill>
                  <a:srgbClr val="3A46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" name="矩形 3"/>
              <p:cNvSpPr/>
              <p:nvPr/>
            </p:nvSpPr>
            <p:spPr>
              <a:xfrm>
                <a:off x="1145772" y="203819"/>
                <a:ext cx="1483085" cy="252730"/>
              </a:xfrm>
              <a:prstGeom prst="rect">
                <a:avLst/>
              </a:prstGeom>
            </p:spPr>
            <p:txBody>
              <a:bodyPr wrap="square" lIns="68580" tIns="34290" rIns="68580" bIns="34290">
                <a:spAutoFit/>
              </a:bodyPr>
              <a:lstStyle/>
              <a:p>
                <a:r>
                  <a:rPr lang="en-US" altLang="zh-CN" sz="1200" dirty="0">
                    <a:solidFill>
                      <a:srgbClr val="961E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EDTalk</a:t>
                </a:r>
                <a:endParaRPr lang="en-US" altLang="zh-CN" sz="1200" dirty="0">
                  <a:solidFill>
                    <a:srgbClr val="961E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-1" y="4955300"/>
                <a:ext cx="9144000" cy="195486"/>
              </a:xfrm>
              <a:prstGeom prst="rect">
                <a:avLst/>
              </a:prstGeom>
              <a:solidFill>
                <a:srgbClr val="3A466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-1" y="5034595"/>
                <a:ext cx="9144000" cy="188199"/>
              </a:xfrm>
              <a:prstGeom prst="rect">
                <a:avLst/>
              </a:prstGeom>
              <a:solidFill>
                <a:srgbClr val="3A46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155064" y="395589"/>
                <a:ext cx="2055495" cy="207010"/>
              </a:xfrm>
              <a:prstGeom prst="rect">
                <a:avLst/>
              </a:prstGeom>
            </p:spPr>
            <p:txBody>
              <a:bodyPr wrap="square" lIns="68580" tIns="34290" rIns="68580" bIns="34290">
                <a:spAutoFit/>
              </a:bodyPr>
              <a:lstStyle/>
              <a:p>
                <a:r>
                  <a:rPr lang="en-US" altLang="zh-CN" sz="900" dirty="0">
                    <a:solidFill>
                      <a:srgbClr val="961E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arXiv 2024</a:t>
                </a:r>
                <a:endParaRPr lang="en-US" altLang="zh-CN" sz="900" dirty="0">
                  <a:solidFill>
                    <a:srgbClr val="961E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7308304" y="209641"/>
              <a:ext cx="1629113" cy="460866"/>
              <a:chOff x="4046688" y="3391"/>
              <a:chExt cx="2856080" cy="818600"/>
            </a:xfrm>
          </p:grpSpPr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4168" y="3391"/>
                <a:ext cx="818600" cy="818600"/>
              </a:xfrm>
              <a:prstGeom prst="rect">
                <a:avLst/>
              </a:prstGeom>
              <a:pattFill prst="pct10">
                <a:fgClr>
                  <a:schemeClr val="tx2"/>
                </a:fgClr>
                <a:bgClr>
                  <a:schemeClr val="bg1"/>
                </a:bgClr>
              </a:pattFill>
            </p:spPr>
          </p:pic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6688" y="54977"/>
                <a:ext cx="2036151" cy="649109"/>
              </a:xfrm>
              <a:prstGeom prst="rect">
                <a:avLst/>
              </a:prstGeom>
            </p:spPr>
          </p:pic>
        </p:grpSp>
      </p:grpSp>
      <p:sp>
        <p:nvSpPr>
          <p:cNvPr id="7" name="文本框 6"/>
          <p:cNvSpPr txBox="1"/>
          <p:nvPr/>
        </p:nvSpPr>
        <p:spPr>
          <a:xfrm>
            <a:off x="934720" y="915035"/>
            <a:ext cx="7195185" cy="3375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ym typeface="+mn-ea"/>
              </a:rPr>
              <a:t>Flow-Based Probabilistic Pose Generation</a:t>
            </a:r>
            <a:r>
              <a:rPr lang="zh-CN" altLang="en-US" b="1">
                <a:sym typeface="+mn-ea"/>
              </a:rPr>
              <a:t>：</a:t>
            </a:r>
            <a:endParaRPr lang="zh-CN" altLang="en-US" b="1">
              <a:sym typeface="+mn-ea"/>
            </a:endParaRPr>
          </a:p>
          <a:p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635375" y="1203325"/>
            <a:ext cx="528002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为了生成概率和真实的头部运动，使用归一化流φp预测姿态权值。在训练期间(用虚线表示)，从视频中提取姿态权重wp作为基础事实，并将其输入到φp中。通过在Eq. 13中结合最大似然估计(MLE)，将其嵌入到以音频特征f a = Ea(a1:N)为条件的高斯分布pZ中: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由于归一化流φp是双目标流，重建位姿权值φ W p = φp(z, f at)，并利用位姿重建损失Lprec和时间损失Lp tem来约束φp: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" y="1347470"/>
            <a:ext cx="3491230" cy="25158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755" y="2715895"/>
            <a:ext cx="2700655" cy="3949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083685"/>
            <a:ext cx="3324225" cy="3022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-1" y="203819"/>
            <a:ext cx="9144000" cy="5018975"/>
            <a:chOff x="-1" y="203819"/>
            <a:chExt cx="9144000" cy="5018975"/>
          </a:xfrm>
        </p:grpSpPr>
        <p:grpSp>
          <p:nvGrpSpPr>
            <p:cNvPr id="20" name="组合 19"/>
            <p:cNvGrpSpPr/>
            <p:nvPr/>
          </p:nvGrpSpPr>
          <p:grpSpPr>
            <a:xfrm>
              <a:off x="-1" y="203819"/>
              <a:ext cx="9144000" cy="5018975"/>
              <a:chOff x="-1" y="203819"/>
              <a:chExt cx="9144000" cy="5018975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-1" y="231258"/>
                <a:ext cx="1043608" cy="349894"/>
                <a:chOff x="-1" y="231258"/>
                <a:chExt cx="1043608" cy="349894"/>
              </a:xfrm>
            </p:grpSpPr>
            <p:sp>
              <p:nvSpPr>
                <p:cNvPr id="2" name="矩形 1"/>
                <p:cNvSpPr/>
                <p:nvPr/>
              </p:nvSpPr>
              <p:spPr>
                <a:xfrm>
                  <a:off x="67562" y="231258"/>
                  <a:ext cx="976045" cy="349894"/>
                </a:xfrm>
                <a:prstGeom prst="rect">
                  <a:avLst/>
                </a:prstGeom>
                <a:solidFill>
                  <a:srgbClr val="3A4660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" name="矩形 2"/>
                <p:cNvSpPr/>
                <p:nvPr/>
              </p:nvSpPr>
              <p:spPr>
                <a:xfrm>
                  <a:off x="-1" y="231258"/>
                  <a:ext cx="971601" cy="349894"/>
                </a:xfrm>
                <a:prstGeom prst="rect">
                  <a:avLst/>
                </a:prstGeom>
                <a:solidFill>
                  <a:srgbClr val="3A46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" name="矩形 3"/>
              <p:cNvSpPr/>
              <p:nvPr/>
            </p:nvSpPr>
            <p:spPr>
              <a:xfrm>
                <a:off x="1145772" y="203819"/>
                <a:ext cx="1483085" cy="252730"/>
              </a:xfrm>
              <a:prstGeom prst="rect">
                <a:avLst/>
              </a:prstGeom>
            </p:spPr>
            <p:txBody>
              <a:bodyPr wrap="square" lIns="68580" tIns="34290" rIns="68580" bIns="34290">
                <a:spAutoFit/>
              </a:bodyPr>
              <a:lstStyle/>
              <a:p>
                <a:r>
                  <a:rPr lang="en-US" altLang="zh-CN" sz="1200" dirty="0">
                    <a:solidFill>
                      <a:srgbClr val="961E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EDTalk</a:t>
                </a:r>
                <a:endParaRPr lang="en-US" altLang="zh-CN" sz="1200" dirty="0">
                  <a:solidFill>
                    <a:srgbClr val="961E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-1" y="4955300"/>
                <a:ext cx="9144000" cy="195486"/>
              </a:xfrm>
              <a:prstGeom prst="rect">
                <a:avLst/>
              </a:prstGeom>
              <a:solidFill>
                <a:srgbClr val="3A466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-1" y="5034595"/>
                <a:ext cx="9144000" cy="188199"/>
              </a:xfrm>
              <a:prstGeom prst="rect">
                <a:avLst/>
              </a:prstGeom>
              <a:solidFill>
                <a:srgbClr val="3A46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155064" y="395589"/>
                <a:ext cx="2055495" cy="207010"/>
              </a:xfrm>
              <a:prstGeom prst="rect">
                <a:avLst/>
              </a:prstGeom>
            </p:spPr>
            <p:txBody>
              <a:bodyPr wrap="square" lIns="68580" tIns="34290" rIns="68580" bIns="34290">
                <a:spAutoFit/>
              </a:bodyPr>
              <a:lstStyle/>
              <a:p>
                <a:r>
                  <a:rPr lang="en-US" altLang="zh-CN" sz="900" dirty="0">
                    <a:solidFill>
                      <a:srgbClr val="961E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arXiv 2024</a:t>
                </a:r>
                <a:endParaRPr lang="en-US" altLang="zh-CN" sz="900" dirty="0">
                  <a:solidFill>
                    <a:srgbClr val="961E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7308304" y="209641"/>
              <a:ext cx="1629113" cy="460866"/>
              <a:chOff x="4046688" y="3391"/>
              <a:chExt cx="2856080" cy="818600"/>
            </a:xfrm>
          </p:grpSpPr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4168" y="3391"/>
                <a:ext cx="818600" cy="818600"/>
              </a:xfrm>
              <a:prstGeom prst="rect">
                <a:avLst/>
              </a:prstGeom>
              <a:pattFill prst="pct10">
                <a:fgClr>
                  <a:schemeClr val="tx2"/>
                </a:fgClr>
                <a:bgClr>
                  <a:schemeClr val="bg1"/>
                </a:bgClr>
              </a:pattFill>
            </p:spPr>
          </p:pic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6688" y="54977"/>
                <a:ext cx="2036151" cy="649109"/>
              </a:xfrm>
              <a:prstGeom prst="rect">
                <a:avLst/>
              </a:prstGeom>
            </p:spPr>
          </p:pic>
        </p:grpSp>
      </p:grpSp>
      <p:sp>
        <p:nvSpPr>
          <p:cNvPr id="7" name="文本框 6"/>
          <p:cNvSpPr txBox="1"/>
          <p:nvPr/>
        </p:nvSpPr>
        <p:spPr>
          <a:xfrm>
            <a:off x="934720" y="915035"/>
            <a:ext cx="7195185" cy="3375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ym typeface="+mn-ea"/>
              </a:rPr>
              <a:t>Semantically-Aware Expression Generation</a:t>
            </a:r>
            <a:r>
              <a:rPr lang="zh-CN" altLang="en-US" b="1">
                <a:sym typeface="+mn-ea"/>
              </a:rPr>
              <a:t>：</a:t>
            </a:r>
            <a:endParaRPr lang="zh-CN" altLang="en-US" b="1">
              <a:sym typeface="+mn-ea"/>
            </a:endParaRPr>
          </a:p>
          <a:p>
            <a:r>
              <a:rPr lang="zh-CN" altLang="en-US">
                <a:sym typeface="+mn-ea"/>
              </a:rPr>
              <a:t>语义编码器ES是在预训练的HuBERT模型上构建的，该模型由基于cnn的特征编码器和基于变压器的编码器组成，冻结了基于cnn的特征编码器，只微调了变压器块。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Text Encoder ET继承自预训练的Emoberta，它对嵌入在文本描述中的总体情感上下文进行编码。将ES和ET生成的嵌入连接起来，并将它们馈送到MLP eA中，以生成表达式权重We。由于音频或文本在推理过程中可能不固有地包含情感，例如在tts生成的语音中，为了支持从单个模态预测情感，我们在训练期间随机屏蔽(M)一个概率为p的模态，受HuBERT的启发:</a:t>
            </a:r>
            <a:endParaRPr lang="zh-CN" altLang="en-US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430" y="3651885"/>
            <a:ext cx="2895600" cy="64706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-1" y="203819"/>
            <a:ext cx="9144000" cy="5018975"/>
            <a:chOff x="-1" y="203819"/>
            <a:chExt cx="9144000" cy="5018975"/>
          </a:xfrm>
        </p:grpSpPr>
        <p:grpSp>
          <p:nvGrpSpPr>
            <p:cNvPr id="20" name="组合 19"/>
            <p:cNvGrpSpPr/>
            <p:nvPr/>
          </p:nvGrpSpPr>
          <p:grpSpPr>
            <a:xfrm>
              <a:off x="-1" y="203819"/>
              <a:ext cx="9144000" cy="5018975"/>
              <a:chOff x="-1" y="203819"/>
              <a:chExt cx="9144000" cy="5018975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-1" y="231258"/>
                <a:ext cx="1043608" cy="349894"/>
                <a:chOff x="-1" y="231258"/>
                <a:chExt cx="1043608" cy="349894"/>
              </a:xfrm>
            </p:grpSpPr>
            <p:sp>
              <p:nvSpPr>
                <p:cNvPr id="2" name="矩形 1"/>
                <p:cNvSpPr/>
                <p:nvPr/>
              </p:nvSpPr>
              <p:spPr>
                <a:xfrm>
                  <a:off x="67562" y="231258"/>
                  <a:ext cx="976045" cy="349894"/>
                </a:xfrm>
                <a:prstGeom prst="rect">
                  <a:avLst/>
                </a:prstGeom>
                <a:solidFill>
                  <a:srgbClr val="3A4660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" name="矩形 2"/>
                <p:cNvSpPr/>
                <p:nvPr/>
              </p:nvSpPr>
              <p:spPr>
                <a:xfrm>
                  <a:off x="-1" y="231258"/>
                  <a:ext cx="971601" cy="349894"/>
                </a:xfrm>
                <a:prstGeom prst="rect">
                  <a:avLst/>
                </a:prstGeom>
                <a:solidFill>
                  <a:srgbClr val="3A46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" name="矩形 3"/>
              <p:cNvSpPr/>
              <p:nvPr/>
            </p:nvSpPr>
            <p:spPr>
              <a:xfrm>
                <a:off x="1145772" y="203819"/>
                <a:ext cx="1483085" cy="437515"/>
              </a:xfrm>
              <a:prstGeom prst="rect">
                <a:avLst/>
              </a:prstGeom>
            </p:spPr>
            <p:txBody>
              <a:bodyPr wrap="square" lIns="68580" tIns="34290" rIns="68580" bIns="34290">
                <a:spAutoFit/>
              </a:bodyPr>
              <a:lstStyle/>
              <a:p>
                <a:r>
                  <a:rPr lang="en-US" altLang="zh-CN" sz="1200" dirty="0">
                    <a:solidFill>
                      <a:srgbClr val="961E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EDTalk</a:t>
                </a:r>
                <a:endParaRPr lang="en-US" altLang="zh-CN" sz="1200" dirty="0">
                  <a:solidFill>
                    <a:srgbClr val="961E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endParaRPr lang="en-US" altLang="zh-CN" sz="1200" dirty="0">
                  <a:solidFill>
                    <a:srgbClr val="961E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-1" y="4955300"/>
                <a:ext cx="9144000" cy="195486"/>
              </a:xfrm>
              <a:prstGeom prst="rect">
                <a:avLst/>
              </a:prstGeom>
              <a:solidFill>
                <a:srgbClr val="3A466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-1" y="5034595"/>
                <a:ext cx="9144000" cy="188199"/>
              </a:xfrm>
              <a:prstGeom prst="rect">
                <a:avLst/>
              </a:prstGeom>
              <a:solidFill>
                <a:srgbClr val="3A46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155064" y="395589"/>
                <a:ext cx="1738630" cy="207010"/>
              </a:xfrm>
              <a:prstGeom prst="rect">
                <a:avLst/>
              </a:prstGeom>
            </p:spPr>
            <p:txBody>
              <a:bodyPr wrap="square" lIns="68580" tIns="34290" rIns="68580" bIns="34290">
                <a:spAutoFit/>
              </a:bodyPr>
              <a:lstStyle/>
              <a:p>
                <a:r>
                  <a:rPr lang="en-US" altLang="zh-CN" sz="900" dirty="0">
                    <a:solidFill>
                      <a:srgbClr val="961E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quantitative evaluation</a:t>
                </a:r>
                <a:endParaRPr lang="en-US" altLang="zh-CN" sz="900" dirty="0">
                  <a:solidFill>
                    <a:srgbClr val="961E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7308304" y="209641"/>
              <a:ext cx="1629113" cy="460866"/>
              <a:chOff x="4046688" y="3391"/>
              <a:chExt cx="2856080" cy="818600"/>
            </a:xfrm>
          </p:grpSpPr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4168" y="3391"/>
                <a:ext cx="818600" cy="818600"/>
              </a:xfrm>
              <a:prstGeom prst="rect">
                <a:avLst/>
              </a:prstGeom>
              <a:pattFill prst="pct10">
                <a:fgClr>
                  <a:schemeClr val="tx2"/>
                </a:fgClr>
                <a:bgClr>
                  <a:schemeClr val="bg1"/>
                </a:bgClr>
              </a:pattFill>
            </p:spPr>
          </p:pic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6688" y="54977"/>
                <a:ext cx="2036151" cy="649109"/>
              </a:xfrm>
              <a:prstGeom prst="rect">
                <a:avLst/>
              </a:prstGeom>
            </p:spPr>
          </p:pic>
        </p:grp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85" y="915670"/>
            <a:ext cx="7865745" cy="3327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-1" y="203819"/>
            <a:ext cx="9144000" cy="5018975"/>
            <a:chOff x="-1" y="203819"/>
            <a:chExt cx="9144000" cy="5018975"/>
          </a:xfrm>
        </p:grpSpPr>
        <p:grpSp>
          <p:nvGrpSpPr>
            <p:cNvPr id="20" name="组合 19"/>
            <p:cNvGrpSpPr/>
            <p:nvPr/>
          </p:nvGrpSpPr>
          <p:grpSpPr>
            <a:xfrm>
              <a:off x="-1" y="203819"/>
              <a:ext cx="9144000" cy="5018975"/>
              <a:chOff x="-1" y="203819"/>
              <a:chExt cx="9144000" cy="5018975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-1" y="231258"/>
                <a:ext cx="1043608" cy="349894"/>
                <a:chOff x="-1" y="231258"/>
                <a:chExt cx="1043608" cy="349894"/>
              </a:xfrm>
            </p:grpSpPr>
            <p:sp>
              <p:nvSpPr>
                <p:cNvPr id="2" name="矩形 1"/>
                <p:cNvSpPr/>
                <p:nvPr/>
              </p:nvSpPr>
              <p:spPr>
                <a:xfrm>
                  <a:off x="67562" y="231258"/>
                  <a:ext cx="976045" cy="349894"/>
                </a:xfrm>
                <a:prstGeom prst="rect">
                  <a:avLst/>
                </a:prstGeom>
                <a:solidFill>
                  <a:srgbClr val="3A4660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" name="矩形 2"/>
                <p:cNvSpPr/>
                <p:nvPr/>
              </p:nvSpPr>
              <p:spPr>
                <a:xfrm>
                  <a:off x="-1" y="231258"/>
                  <a:ext cx="971601" cy="349894"/>
                </a:xfrm>
                <a:prstGeom prst="rect">
                  <a:avLst/>
                </a:prstGeom>
                <a:solidFill>
                  <a:srgbClr val="3A46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" name="矩形 3"/>
              <p:cNvSpPr/>
              <p:nvPr/>
            </p:nvSpPr>
            <p:spPr>
              <a:xfrm>
                <a:off x="1145772" y="203819"/>
                <a:ext cx="1483085" cy="252730"/>
              </a:xfrm>
              <a:prstGeom prst="rect">
                <a:avLst/>
              </a:prstGeom>
            </p:spPr>
            <p:txBody>
              <a:bodyPr wrap="square" lIns="68580" tIns="34290" rIns="68580" bIns="34290">
                <a:spAutoFit/>
              </a:bodyPr>
              <a:lstStyle/>
              <a:p>
                <a:r>
                  <a:rPr lang="en-US" altLang="zh-CN" sz="1200" dirty="0">
                    <a:solidFill>
                      <a:srgbClr val="961E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EDTalk</a:t>
                </a:r>
                <a:endParaRPr lang="en-US" altLang="zh-CN" sz="1200" dirty="0">
                  <a:solidFill>
                    <a:srgbClr val="961E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-1" y="4955300"/>
                <a:ext cx="9144000" cy="195486"/>
              </a:xfrm>
              <a:prstGeom prst="rect">
                <a:avLst/>
              </a:prstGeom>
              <a:solidFill>
                <a:srgbClr val="3A466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-1" y="5034595"/>
                <a:ext cx="9144000" cy="188199"/>
              </a:xfrm>
              <a:prstGeom prst="rect">
                <a:avLst/>
              </a:prstGeom>
              <a:solidFill>
                <a:srgbClr val="3A46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155064" y="395589"/>
                <a:ext cx="1738630" cy="207010"/>
              </a:xfrm>
              <a:prstGeom prst="rect">
                <a:avLst/>
              </a:prstGeom>
            </p:spPr>
            <p:txBody>
              <a:bodyPr wrap="square" lIns="68580" tIns="34290" rIns="68580" bIns="34290">
                <a:spAutoFit/>
              </a:bodyPr>
              <a:lstStyle/>
              <a:p>
                <a:r>
                  <a:rPr lang="en-US" altLang="zh-CN" sz="900" dirty="0">
                    <a:solidFill>
                      <a:srgbClr val="961E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qua</a:t>
                </a:r>
                <a:r>
                  <a:rPr lang="en-US" altLang="zh-CN" sz="900" dirty="0">
                    <a:solidFill>
                      <a:srgbClr val="961E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litative</a:t>
                </a:r>
                <a:r>
                  <a:rPr lang="en-US" altLang="zh-CN" sz="900" dirty="0">
                    <a:solidFill>
                      <a:srgbClr val="961E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experiment </a:t>
                </a:r>
                <a:endParaRPr lang="en-US" altLang="zh-CN" sz="900" dirty="0">
                  <a:solidFill>
                    <a:srgbClr val="961E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7308304" y="209641"/>
              <a:ext cx="1629113" cy="460866"/>
              <a:chOff x="4046688" y="3391"/>
              <a:chExt cx="2856080" cy="818600"/>
            </a:xfrm>
          </p:grpSpPr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4168" y="3391"/>
                <a:ext cx="818600" cy="818600"/>
              </a:xfrm>
              <a:prstGeom prst="rect">
                <a:avLst/>
              </a:prstGeom>
              <a:pattFill prst="pct10">
                <a:fgClr>
                  <a:schemeClr val="tx2"/>
                </a:fgClr>
                <a:bgClr>
                  <a:schemeClr val="bg1"/>
                </a:bgClr>
              </a:pattFill>
            </p:spPr>
          </p:pic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6688" y="54977"/>
                <a:ext cx="2036151" cy="649109"/>
              </a:xfrm>
              <a:prstGeom prst="rect">
                <a:avLst/>
              </a:prstGeom>
            </p:spPr>
          </p:pic>
        </p:grp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657225"/>
            <a:ext cx="5307965" cy="417703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-1" y="203819"/>
            <a:ext cx="9144000" cy="5018975"/>
            <a:chOff x="-1" y="203819"/>
            <a:chExt cx="9144000" cy="5018975"/>
          </a:xfrm>
        </p:grpSpPr>
        <p:grpSp>
          <p:nvGrpSpPr>
            <p:cNvPr id="20" name="组合 19"/>
            <p:cNvGrpSpPr/>
            <p:nvPr/>
          </p:nvGrpSpPr>
          <p:grpSpPr>
            <a:xfrm>
              <a:off x="-1" y="203819"/>
              <a:ext cx="9144000" cy="5018975"/>
              <a:chOff x="-1" y="203819"/>
              <a:chExt cx="9144000" cy="5018975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-1" y="231258"/>
                <a:ext cx="1043608" cy="349894"/>
                <a:chOff x="-1" y="231258"/>
                <a:chExt cx="1043608" cy="349894"/>
              </a:xfrm>
            </p:grpSpPr>
            <p:sp>
              <p:nvSpPr>
                <p:cNvPr id="2" name="矩形 1"/>
                <p:cNvSpPr/>
                <p:nvPr/>
              </p:nvSpPr>
              <p:spPr>
                <a:xfrm>
                  <a:off x="67562" y="231258"/>
                  <a:ext cx="976045" cy="349894"/>
                </a:xfrm>
                <a:prstGeom prst="rect">
                  <a:avLst/>
                </a:prstGeom>
                <a:solidFill>
                  <a:srgbClr val="3A4660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" name="矩形 2"/>
                <p:cNvSpPr/>
                <p:nvPr/>
              </p:nvSpPr>
              <p:spPr>
                <a:xfrm>
                  <a:off x="-1" y="231258"/>
                  <a:ext cx="971601" cy="349894"/>
                </a:xfrm>
                <a:prstGeom prst="rect">
                  <a:avLst/>
                </a:prstGeom>
                <a:solidFill>
                  <a:srgbClr val="3A46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" name="矩形 3"/>
              <p:cNvSpPr/>
              <p:nvPr/>
            </p:nvSpPr>
            <p:spPr>
              <a:xfrm>
                <a:off x="1145772" y="203819"/>
                <a:ext cx="1483085" cy="252730"/>
              </a:xfrm>
              <a:prstGeom prst="rect">
                <a:avLst/>
              </a:prstGeom>
            </p:spPr>
            <p:txBody>
              <a:bodyPr wrap="square" lIns="68580" tIns="34290" rIns="68580" bIns="34290">
                <a:spAutoFit/>
              </a:bodyPr>
              <a:lstStyle/>
              <a:p>
                <a:r>
                  <a:rPr lang="en-US" altLang="zh-CN" sz="1200" dirty="0">
                    <a:solidFill>
                      <a:srgbClr val="961E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EDTalk</a:t>
                </a:r>
                <a:endParaRPr lang="en-US" altLang="zh-CN" sz="1200" dirty="0">
                  <a:solidFill>
                    <a:srgbClr val="961E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-1" y="4955300"/>
                <a:ext cx="9144000" cy="195486"/>
              </a:xfrm>
              <a:prstGeom prst="rect">
                <a:avLst/>
              </a:prstGeom>
              <a:solidFill>
                <a:srgbClr val="3A466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-1" y="5034595"/>
                <a:ext cx="9144000" cy="188199"/>
              </a:xfrm>
              <a:prstGeom prst="rect">
                <a:avLst/>
              </a:prstGeom>
              <a:solidFill>
                <a:srgbClr val="3A46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155064" y="395589"/>
                <a:ext cx="1738630" cy="207010"/>
              </a:xfrm>
              <a:prstGeom prst="rect">
                <a:avLst/>
              </a:prstGeom>
            </p:spPr>
            <p:txBody>
              <a:bodyPr wrap="square" lIns="68580" tIns="34290" rIns="68580" bIns="34290">
                <a:spAutoFit/>
              </a:bodyPr>
              <a:lstStyle/>
              <a:p>
                <a:r>
                  <a:rPr lang="en-US" altLang="zh-CN" sz="900" dirty="0">
                    <a:solidFill>
                      <a:srgbClr val="961E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ab</a:t>
                </a:r>
                <a:r>
                  <a:rPr lang="en-US" altLang="zh-CN" sz="900" dirty="0">
                    <a:solidFill>
                      <a:srgbClr val="961E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lation study</a:t>
                </a:r>
                <a:endParaRPr lang="en-US" altLang="zh-CN" sz="900" dirty="0">
                  <a:solidFill>
                    <a:srgbClr val="961E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7308304" y="209641"/>
              <a:ext cx="1629113" cy="460866"/>
              <a:chOff x="4046688" y="3391"/>
              <a:chExt cx="2856080" cy="818600"/>
            </a:xfrm>
          </p:grpSpPr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4168" y="3391"/>
                <a:ext cx="818600" cy="818600"/>
              </a:xfrm>
              <a:prstGeom prst="rect">
                <a:avLst/>
              </a:prstGeom>
              <a:pattFill prst="pct10">
                <a:fgClr>
                  <a:schemeClr val="tx2"/>
                </a:fgClr>
                <a:bgClr>
                  <a:schemeClr val="bg1"/>
                </a:bgClr>
              </a:pattFill>
            </p:spPr>
          </p:pic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6688" y="54977"/>
                <a:ext cx="2036151" cy="649109"/>
              </a:xfrm>
              <a:prstGeom prst="rect">
                <a:avLst/>
              </a:prstGeom>
            </p:spPr>
          </p:pic>
        </p:grp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610" y="1059180"/>
            <a:ext cx="4270375" cy="33045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05" y="1635760"/>
            <a:ext cx="4159250" cy="19939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23478"/>
            <a:ext cx="9144000" cy="4104456"/>
          </a:xfrm>
          <a:prstGeom prst="rect">
            <a:avLst/>
          </a:prstGeom>
          <a:solidFill>
            <a:srgbClr val="3A466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-20538"/>
            <a:ext cx="9144000" cy="4104456"/>
          </a:xfrm>
          <a:prstGeom prst="rect">
            <a:avLst/>
          </a:prstGeom>
          <a:solidFill>
            <a:srgbClr val="3A4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239754" y="1544638"/>
            <a:ext cx="6048672" cy="74635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非常感谢您的阅览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532889" y="2400295"/>
            <a:ext cx="4623287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 very much for your reading.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KSO_Shape"/>
          <p:cNvSpPr>
            <a:spLocks noChangeArrowheads="1"/>
          </p:cNvSpPr>
          <p:nvPr/>
        </p:nvSpPr>
        <p:spPr bwMode="auto">
          <a:xfrm>
            <a:off x="6026935" y="-197200"/>
            <a:ext cx="3375761" cy="2304532"/>
          </a:xfrm>
          <a:custGeom>
            <a:avLst/>
            <a:gdLst>
              <a:gd name="T0" fmla="*/ 844045 w 3931"/>
              <a:gd name="T1" fmla="*/ 356609 h 2392"/>
              <a:gd name="T2" fmla="*/ 561681 w 3931"/>
              <a:gd name="T3" fmla="*/ 235522 h 2392"/>
              <a:gd name="T4" fmla="*/ 243848 w 3931"/>
              <a:gd name="T5" fmla="*/ 356609 h 2392"/>
              <a:gd name="T6" fmla="*/ 155176 w 3931"/>
              <a:gd name="T7" fmla="*/ 319756 h 2392"/>
              <a:gd name="T8" fmla="*/ 155176 w 3931"/>
              <a:gd name="T9" fmla="*/ 428374 h 2392"/>
              <a:gd name="T10" fmla="*/ 179283 w 3931"/>
              <a:gd name="T11" fmla="*/ 461624 h 2392"/>
              <a:gd name="T12" fmla="*/ 154622 w 3931"/>
              <a:gd name="T13" fmla="*/ 494874 h 2392"/>
              <a:gd name="T14" fmla="*/ 180946 w 3931"/>
              <a:gd name="T15" fmla="*/ 611804 h 2392"/>
              <a:gd name="T16" fmla="*/ 103358 w 3931"/>
              <a:gd name="T17" fmla="*/ 611804 h 2392"/>
              <a:gd name="T18" fmla="*/ 129960 w 3931"/>
              <a:gd name="T19" fmla="*/ 494320 h 2392"/>
              <a:gd name="T20" fmla="*/ 108346 w 3931"/>
              <a:gd name="T21" fmla="*/ 461624 h 2392"/>
              <a:gd name="T22" fmla="*/ 129128 w 3931"/>
              <a:gd name="T23" fmla="*/ 429205 h 2392"/>
              <a:gd name="T24" fmla="*/ 129128 w 3931"/>
              <a:gd name="T25" fmla="*/ 308950 h 2392"/>
              <a:gd name="T26" fmla="*/ 0 w 3931"/>
              <a:gd name="T27" fmla="*/ 254918 h 2392"/>
              <a:gd name="T28" fmla="*/ 568054 w 3931"/>
              <a:gd name="T29" fmla="*/ 0 h 2392"/>
              <a:gd name="T30" fmla="*/ 1089278 w 3931"/>
              <a:gd name="T31" fmla="*/ 258243 h 2392"/>
              <a:gd name="T32" fmla="*/ 844045 w 3931"/>
              <a:gd name="T33" fmla="*/ 356609 h 2392"/>
              <a:gd name="T34" fmla="*/ 555307 w 3931"/>
              <a:gd name="T35" fmla="*/ 297035 h 2392"/>
              <a:gd name="T36" fmla="*/ 811624 w 3931"/>
              <a:gd name="T37" fmla="*/ 384040 h 2392"/>
              <a:gd name="T38" fmla="*/ 811624 w 3931"/>
              <a:gd name="T39" fmla="*/ 594902 h 2392"/>
              <a:gd name="T40" fmla="*/ 542284 w 3931"/>
              <a:gd name="T41" fmla="*/ 662788 h 2392"/>
              <a:gd name="T42" fmla="*/ 304532 w 3931"/>
              <a:gd name="T43" fmla="*/ 594902 h 2392"/>
              <a:gd name="T44" fmla="*/ 304532 w 3931"/>
              <a:gd name="T45" fmla="*/ 384040 h 2392"/>
              <a:gd name="T46" fmla="*/ 555307 w 3931"/>
              <a:gd name="T47" fmla="*/ 297035 h 2392"/>
              <a:gd name="T48" fmla="*/ 551982 w 3931"/>
              <a:gd name="T49" fmla="*/ 623996 h 2392"/>
              <a:gd name="T50" fmla="*/ 758698 w 3931"/>
              <a:gd name="T51" fmla="*/ 572458 h 2392"/>
              <a:gd name="T52" fmla="*/ 551982 w 3931"/>
              <a:gd name="T53" fmla="*/ 520643 h 2392"/>
              <a:gd name="T54" fmla="*/ 345543 w 3931"/>
              <a:gd name="T55" fmla="*/ 572458 h 2392"/>
              <a:gd name="T56" fmla="*/ 551982 w 3931"/>
              <a:gd name="T57" fmla="*/ 623996 h 239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931" h="2392">
                <a:moveTo>
                  <a:pt x="3046" y="1287"/>
                </a:moveTo>
                <a:cubicBezTo>
                  <a:pt x="3046" y="1287"/>
                  <a:pt x="2618" y="850"/>
                  <a:pt x="2027" y="850"/>
                </a:cubicBezTo>
                <a:cubicBezTo>
                  <a:pt x="1450" y="850"/>
                  <a:pt x="880" y="1287"/>
                  <a:pt x="880" y="1287"/>
                </a:cubicBezTo>
                <a:cubicBezTo>
                  <a:pt x="560" y="1154"/>
                  <a:pt x="560" y="1154"/>
                  <a:pt x="560" y="1154"/>
                </a:cubicBezTo>
                <a:cubicBezTo>
                  <a:pt x="560" y="1546"/>
                  <a:pt x="560" y="1546"/>
                  <a:pt x="560" y="1546"/>
                </a:cubicBezTo>
                <a:cubicBezTo>
                  <a:pt x="610" y="1563"/>
                  <a:pt x="647" y="1610"/>
                  <a:pt x="647" y="1666"/>
                </a:cubicBezTo>
                <a:cubicBezTo>
                  <a:pt x="647" y="1723"/>
                  <a:pt x="609" y="1769"/>
                  <a:pt x="558" y="1786"/>
                </a:cubicBezTo>
                <a:cubicBezTo>
                  <a:pt x="653" y="2208"/>
                  <a:pt x="653" y="2208"/>
                  <a:pt x="653" y="2208"/>
                </a:cubicBezTo>
                <a:cubicBezTo>
                  <a:pt x="373" y="2208"/>
                  <a:pt x="373" y="2208"/>
                  <a:pt x="373" y="2208"/>
                </a:cubicBezTo>
                <a:cubicBezTo>
                  <a:pt x="469" y="1784"/>
                  <a:pt x="469" y="1784"/>
                  <a:pt x="469" y="1784"/>
                </a:cubicBezTo>
                <a:cubicBezTo>
                  <a:pt x="423" y="1764"/>
                  <a:pt x="391" y="1719"/>
                  <a:pt x="391" y="1666"/>
                </a:cubicBezTo>
                <a:cubicBezTo>
                  <a:pt x="391" y="1614"/>
                  <a:pt x="422" y="1570"/>
                  <a:pt x="466" y="1549"/>
                </a:cubicBezTo>
                <a:cubicBezTo>
                  <a:pt x="466" y="1115"/>
                  <a:pt x="466" y="1115"/>
                  <a:pt x="466" y="1115"/>
                </a:cubicBezTo>
                <a:cubicBezTo>
                  <a:pt x="0" y="920"/>
                  <a:pt x="0" y="920"/>
                  <a:pt x="0" y="920"/>
                </a:cubicBezTo>
                <a:cubicBezTo>
                  <a:pt x="2050" y="0"/>
                  <a:pt x="2050" y="0"/>
                  <a:pt x="2050" y="0"/>
                </a:cubicBezTo>
                <a:cubicBezTo>
                  <a:pt x="3931" y="932"/>
                  <a:pt x="3931" y="932"/>
                  <a:pt x="3931" y="932"/>
                </a:cubicBezTo>
                <a:lnTo>
                  <a:pt x="3046" y="1287"/>
                </a:lnTo>
                <a:close/>
                <a:moveTo>
                  <a:pt x="2004" y="1072"/>
                </a:moveTo>
                <a:cubicBezTo>
                  <a:pt x="2598" y="1072"/>
                  <a:pt x="2929" y="1386"/>
                  <a:pt x="2929" y="1386"/>
                </a:cubicBezTo>
                <a:cubicBezTo>
                  <a:pt x="2929" y="2147"/>
                  <a:pt x="2929" y="2147"/>
                  <a:pt x="2929" y="2147"/>
                </a:cubicBezTo>
                <a:cubicBezTo>
                  <a:pt x="2929" y="2147"/>
                  <a:pt x="2586" y="2392"/>
                  <a:pt x="1957" y="2392"/>
                </a:cubicBezTo>
                <a:cubicBezTo>
                  <a:pt x="1328" y="2392"/>
                  <a:pt x="1099" y="2147"/>
                  <a:pt x="1099" y="2147"/>
                </a:cubicBezTo>
                <a:cubicBezTo>
                  <a:pt x="1099" y="1386"/>
                  <a:pt x="1099" y="1386"/>
                  <a:pt x="1099" y="1386"/>
                </a:cubicBezTo>
                <a:cubicBezTo>
                  <a:pt x="1099" y="1386"/>
                  <a:pt x="1410" y="1072"/>
                  <a:pt x="2004" y="1072"/>
                </a:cubicBezTo>
                <a:close/>
                <a:moveTo>
                  <a:pt x="1992" y="2252"/>
                </a:moveTo>
                <a:cubicBezTo>
                  <a:pt x="2404" y="2252"/>
                  <a:pt x="2738" y="2168"/>
                  <a:pt x="2738" y="2066"/>
                </a:cubicBezTo>
                <a:cubicBezTo>
                  <a:pt x="2738" y="1963"/>
                  <a:pt x="2404" y="1879"/>
                  <a:pt x="1992" y="1879"/>
                </a:cubicBezTo>
                <a:cubicBezTo>
                  <a:pt x="1581" y="1879"/>
                  <a:pt x="1247" y="1963"/>
                  <a:pt x="1247" y="2066"/>
                </a:cubicBezTo>
                <a:cubicBezTo>
                  <a:pt x="1247" y="2168"/>
                  <a:pt x="1581" y="2252"/>
                  <a:pt x="1992" y="2252"/>
                </a:cubicBezTo>
                <a:close/>
              </a:path>
            </a:pathLst>
          </a:custGeom>
          <a:solidFill>
            <a:schemeClr val="bg1">
              <a:alpha val="26000"/>
            </a:schemeClr>
          </a:solidFill>
          <a:ln>
            <a:noFill/>
          </a:ln>
        </p:spPr>
        <p:txBody>
          <a:bodyPr anchor="ctr" anchorCtr="1"/>
          <a:lstStyle/>
          <a:p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1331640" y="2283718"/>
            <a:ext cx="439248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-1" y="203819"/>
            <a:ext cx="9144000" cy="5018975"/>
            <a:chOff x="-1" y="203819"/>
            <a:chExt cx="9144000" cy="5018975"/>
          </a:xfrm>
        </p:grpSpPr>
        <p:grpSp>
          <p:nvGrpSpPr>
            <p:cNvPr id="20" name="组合 19"/>
            <p:cNvGrpSpPr/>
            <p:nvPr/>
          </p:nvGrpSpPr>
          <p:grpSpPr>
            <a:xfrm>
              <a:off x="-1" y="203819"/>
              <a:ext cx="9144000" cy="5018975"/>
              <a:chOff x="-1" y="203819"/>
              <a:chExt cx="9144000" cy="5018975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-1" y="231258"/>
                <a:ext cx="1043608" cy="349894"/>
                <a:chOff x="-1" y="231258"/>
                <a:chExt cx="1043608" cy="349894"/>
              </a:xfrm>
            </p:grpSpPr>
            <p:sp>
              <p:nvSpPr>
                <p:cNvPr id="2" name="矩形 1"/>
                <p:cNvSpPr/>
                <p:nvPr/>
              </p:nvSpPr>
              <p:spPr>
                <a:xfrm>
                  <a:off x="67562" y="231258"/>
                  <a:ext cx="976045" cy="349894"/>
                </a:xfrm>
                <a:prstGeom prst="rect">
                  <a:avLst/>
                </a:prstGeom>
                <a:solidFill>
                  <a:srgbClr val="3A4660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" name="矩形 2"/>
                <p:cNvSpPr/>
                <p:nvPr/>
              </p:nvSpPr>
              <p:spPr>
                <a:xfrm>
                  <a:off x="-1" y="231258"/>
                  <a:ext cx="971601" cy="349894"/>
                </a:xfrm>
                <a:prstGeom prst="rect">
                  <a:avLst/>
                </a:prstGeom>
                <a:solidFill>
                  <a:srgbClr val="3A46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" name="矩形 3"/>
              <p:cNvSpPr/>
              <p:nvPr/>
            </p:nvSpPr>
            <p:spPr>
              <a:xfrm>
                <a:off x="1145772" y="203819"/>
                <a:ext cx="1483085" cy="252730"/>
              </a:xfrm>
              <a:prstGeom prst="rect">
                <a:avLst/>
              </a:prstGeom>
            </p:spPr>
            <p:txBody>
              <a:bodyPr wrap="square" lIns="68580" tIns="34290" rIns="68580" bIns="34290">
                <a:spAutoFit/>
              </a:bodyPr>
              <a:lstStyle/>
              <a:p>
                <a:r>
                  <a:rPr lang="en-US" altLang="zh-CN" sz="1200" dirty="0">
                    <a:solidFill>
                      <a:srgbClr val="961E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DINet</a:t>
                </a:r>
                <a:endParaRPr lang="en-US" altLang="zh-CN" sz="1200" dirty="0">
                  <a:solidFill>
                    <a:srgbClr val="961E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-1" y="4955300"/>
                <a:ext cx="9144000" cy="195486"/>
              </a:xfrm>
              <a:prstGeom prst="rect">
                <a:avLst/>
              </a:prstGeom>
              <a:solidFill>
                <a:srgbClr val="3A466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-1" y="5034595"/>
                <a:ext cx="9144000" cy="188199"/>
              </a:xfrm>
              <a:prstGeom prst="rect">
                <a:avLst/>
              </a:prstGeom>
              <a:solidFill>
                <a:srgbClr val="3A46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155064" y="395589"/>
                <a:ext cx="2055495" cy="207010"/>
              </a:xfrm>
              <a:prstGeom prst="rect">
                <a:avLst/>
              </a:prstGeom>
            </p:spPr>
            <p:txBody>
              <a:bodyPr wrap="square" lIns="68580" tIns="34290" rIns="68580" bIns="34290">
                <a:spAutoFit/>
              </a:bodyPr>
              <a:lstStyle/>
              <a:p>
                <a:r>
                  <a:rPr lang="en-US" altLang="zh-CN" sz="900" dirty="0">
                    <a:solidFill>
                      <a:srgbClr val="961E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AAAI 2023</a:t>
                </a:r>
                <a:endParaRPr lang="en-US" altLang="zh-CN" sz="900" dirty="0">
                  <a:solidFill>
                    <a:srgbClr val="961E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7308304" y="209641"/>
              <a:ext cx="1629113" cy="460866"/>
              <a:chOff x="4046688" y="3391"/>
              <a:chExt cx="2856080" cy="818600"/>
            </a:xfrm>
          </p:grpSpPr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4168" y="3391"/>
                <a:ext cx="818600" cy="818600"/>
              </a:xfrm>
              <a:prstGeom prst="rect">
                <a:avLst/>
              </a:prstGeom>
              <a:pattFill prst="pct10">
                <a:fgClr>
                  <a:schemeClr val="tx2"/>
                </a:fgClr>
                <a:bgClr>
                  <a:schemeClr val="bg1"/>
                </a:bgClr>
              </a:pattFill>
            </p:spPr>
          </p:pic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6688" y="54977"/>
                <a:ext cx="2036151" cy="649109"/>
              </a:xfrm>
              <a:prstGeom prst="rect">
                <a:avLst/>
              </a:prstGeom>
            </p:spPr>
          </p:pic>
        </p:grpSp>
      </p:grpSp>
      <p:sp>
        <p:nvSpPr>
          <p:cNvPr id="7" name="文本框 6"/>
          <p:cNvSpPr txBox="1"/>
          <p:nvPr/>
        </p:nvSpPr>
        <p:spPr>
          <a:xfrm>
            <a:off x="934720" y="915035"/>
            <a:ext cx="7195185" cy="32518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/>
              <a:t>贡献：</a:t>
            </a:r>
            <a:endParaRPr lang="zh-CN" altLang="en-US" b="1"/>
          </a:p>
          <a:p>
            <a:r>
              <a:rPr lang="en-US" altLang="zh-CN"/>
              <a:t>1. </a:t>
            </a:r>
            <a:r>
              <a:rPr lang="zh-CN" altLang="en-US"/>
              <a:t>提出了一种新的变形绘制网络(DINet)，以实现高分辨率视频的面部视觉配音。DINet能够产生准确的嘴部运动，但也保留文本细节；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  </a:t>
            </a:r>
            <a:r>
              <a:t>本文方法</a:t>
            </a:r>
            <a:r>
              <a:rPr lang="zh-CN"/>
              <a:t>采用</a:t>
            </a:r>
            <a:r>
              <a:t>形变模块+修复模块，在参考帧的基础上对嘴型进行形变从而产生新的口型结果，而非直接生成</a:t>
            </a:r>
            <a:r>
              <a:t>。</a:t>
            </a:r>
          </a:p>
          <a:p>
            <a:endParaRPr lang="zh-CN" altLang="en-US"/>
          </a:p>
          <a:p>
            <a:endParaRPr lang="zh-CN" altLang="en-US"/>
          </a:p>
          <a:p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-1" y="203819"/>
            <a:ext cx="9144000" cy="5018975"/>
            <a:chOff x="-1" y="203819"/>
            <a:chExt cx="9144000" cy="5018975"/>
          </a:xfrm>
        </p:grpSpPr>
        <p:grpSp>
          <p:nvGrpSpPr>
            <p:cNvPr id="20" name="组合 19"/>
            <p:cNvGrpSpPr/>
            <p:nvPr/>
          </p:nvGrpSpPr>
          <p:grpSpPr>
            <a:xfrm>
              <a:off x="-1" y="203819"/>
              <a:ext cx="9144000" cy="5018975"/>
              <a:chOff x="-1" y="203819"/>
              <a:chExt cx="9144000" cy="5018975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-1" y="231258"/>
                <a:ext cx="1043608" cy="349894"/>
                <a:chOff x="-1" y="231258"/>
                <a:chExt cx="1043608" cy="349894"/>
              </a:xfrm>
            </p:grpSpPr>
            <p:sp>
              <p:nvSpPr>
                <p:cNvPr id="2" name="矩形 1"/>
                <p:cNvSpPr/>
                <p:nvPr/>
              </p:nvSpPr>
              <p:spPr>
                <a:xfrm>
                  <a:off x="67562" y="231258"/>
                  <a:ext cx="976045" cy="349894"/>
                </a:xfrm>
                <a:prstGeom prst="rect">
                  <a:avLst/>
                </a:prstGeom>
                <a:solidFill>
                  <a:srgbClr val="3A4660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" name="矩形 2"/>
                <p:cNvSpPr/>
                <p:nvPr/>
              </p:nvSpPr>
              <p:spPr>
                <a:xfrm>
                  <a:off x="-1" y="231258"/>
                  <a:ext cx="971601" cy="349894"/>
                </a:xfrm>
                <a:prstGeom prst="rect">
                  <a:avLst/>
                </a:prstGeom>
                <a:solidFill>
                  <a:srgbClr val="3A46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" name="矩形 3"/>
              <p:cNvSpPr/>
              <p:nvPr/>
            </p:nvSpPr>
            <p:spPr>
              <a:xfrm>
                <a:off x="1145772" y="203819"/>
                <a:ext cx="1483085" cy="252730"/>
              </a:xfrm>
              <a:prstGeom prst="rect">
                <a:avLst/>
              </a:prstGeom>
            </p:spPr>
            <p:txBody>
              <a:bodyPr wrap="square" lIns="68580" tIns="34290" rIns="68580" bIns="34290">
                <a:spAutoFit/>
              </a:bodyPr>
              <a:lstStyle/>
              <a:p>
                <a:r>
                  <a:rPr lang="en-US" altLang="zh-CN" sz="1200" dirty="0">
                    <a:solidFill>
                      <a:srgbClr val="961E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DINet</a:t>
                </a:r>
                <a:endParaRPr lang="en-US" altLang="zh-CN" sz="1200" dirty="0">
                  <a:solidFill>
                    <a:srgbClr val="961E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-1" y="4955300"/>
                <a:ext cx="9144000" cy="195486"/>
              </a:xfrm>
              <a:prstGeom prst="rect">
                <a:avLst/>
              </a:prstGeom>
              <a:solidFill>
                <a:srgbClr val="3A466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-1" y="5034595"/>
                <a:ext cx="9144000" cy="188199"/>
              </a:xfrm>
              <a:prstGeom prst="rect">
                <a:avLst/>
              </a:prstGeom>
              <a:solidFill>
                <a:srgbClr val="3A46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155064" y="395589"/>
                <a:ext cx="2126615" cy="207010"/>
              </a:xfrm>
              <a:prstGeom prst="rect">
                <a:avLst/>
              </a:prstGeom>
            </p:spPr>
            <p:txBody>
              <a:bodyPr wrap="square" lIns="68580" tIns="34290" rIns="68580" bIns="34290">
                <a:spAutoFit/>
              </a:bodyPr>
              <a:lstStyle/>
              <a:p>
                <a:r>
                  <a:rPr lang="en-US" altLang="zh-CN" sz="900" dirty="0">
                    <a:solidFill>
                      <a:srgbClr val="961E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framework</a:t>
                </a:r>
                <a:endParaRPr lang="zh-CN" altLang="en-US" sz="900" dirty="0">
                  <a:solidFill>
                    <a:srgbClr val="961E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7308304" y="209641"/>
              <a:ext cx="1629113" cy="460866"/>
              <a:chOff x="4046688" y="3391"/>
              <a:chExt cx="2856080" cy="818600"/>
            </a:xfrm>
          </p:grpSpPr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4168" y="3391"/>
                <a:ext cx="818600" cy="818600"/>
              </a:xfrm>
              <a:prstGeom prst="rect">
                <a:avLst/>
              </a:prstGeom>
              <a:pattFill prst="pct10">
                <a:fgClr>
                  <a:schemeClr val="tx2"/>
                </a:fgClr>
                <a:bgClr>
                  <a:schemeClr val="bg1"/>
                </a:bgClr>
              </a:pattFill>
            </p:spPr>
          </p:pic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6688" y="54977"/>
                <a:ext cx="2036151" cy="649109"/>
              </a:xfrm>
              <a:prstGeom prst="rect">
                <a:avLst/>
              </a:prstGeom>
            </p:spPr>
          </p:pic>
        </p:grp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" y="771525"/>
            <a:ext cx="7082790" cy="37001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-1" y="203819"/>
            <a:ext cx="9144000" cy="5018975"/>
            <a:chOff x="-1" y="203819"/>
            <a:chExt cx="9144000" cy="5018975"/>
          </a:xfrm>
        </p:grpSpPr>
        <p:grpSp>
          <p:nvGrpSpPr>
            <p:cNvPr id="20" name="组合 19"/>
            <p:cNvGrpSpPr/>
            <p:nvPr/>
          </p:nvGrpSpPr>
          <p:grpSpPr>
            <a:xfrm>
              <a:off x="-1" y="203819"/>
              <a:ext cx="9144000" cy="5018975"/>
              <a:chOff x="-1" y="203819"/>
              <a:chExt cx="9144000" cy="5018975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-1" y="231258"/>
                <a:ext cx="1043608" cy="349894"/>
                <a:chOff x="-1" y="231258"/>
                <a:chExt cx="1043608" cy="349894"/>
              </a:xfrm>
            </p:grpSpPr>
            <p:sp>
              <p:nvSpPr>
                <p:cNvPr id="2" name="矩形 1"/>
                <p:cNvSpPr/>
                <p:nvPr/>
              </p:nvSpPr>
              <p:spPr>
                <a:xfrm>
                  <a:off x="67562" y="231258"/>
                  <a:ext cx="976045" cy="349894"/>
                </a:xfrm>
                <a:prstGeom prst="rect">
                  <a:avLst/>
                </a:prstGeom>
                <a:solidFill>
                  <a:srgbClr val="3A4660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" name="矩形 2"/>
                <p:cNvSpPr/>
                <p:nvPr/>
              </p:nvSpPr>
              <p:spPr>
                <a:xfrm>
                  <a:off x="-1" y="231258"/>
                  <a:ext cx="971601" cy="349894"/>
                </a:xfrm>
                <a:prstGeom prst="rect">
                  <a:avLst/>
                </a:prstGeom>
                <a:solidFill>
                  <a:srgbClr val="3A46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" name="矩形 3"/>
              <p:cNvSpPr/>
              <p:nvPr/>
            </p:nvSpPr>
            <p:spPr>
              <a:xfrm>
                <a:off x="1145772" y="203819"/>
                <a:ext cx="1483085" cy="252730"/>
              </a:xfrm>
              <a:prstGeom prst="rect">
                <a:avLst/>
              </a:prstGeom>
            </p:spPr>
            <p:txBody>
              <a:bodyPr wrap="square" lIns="68580" tIns="34290" rIns="68580" bIns="34290">
                <a:spAutoFit/>
              </a:bodyPr>
              <a:lstStyle/>
              <a:p>
                <a:r>
                  <a:rPr lang="en-US" altLang="zh-CN" sz="1200" dirty="0">
                    <a:solidFill>
                      <a:srgbClr val="961E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DINet</a:t>
                </a:r>
                <a:endParaRPr lang="en-US" altLang="zh-CN" sz="1200" dirty="0">
                  <a:solidFill>
                    <a:srgbClr val="961E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-1" y="4955300"/>
                <a:ext cx="9144000" cy="195486"/>
              </a:xfrm>
              <a:prstGeom prst="rect">
                <a:avLst/>
              </a:prstGeom>
              <a:solidFill>
                <a:srgbClr val="3A466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-1" y="5034595"/>
                <a:ext cx="9144000" cy="188199"/>
              </a:xfrm>
              <a:prstGeom prst="rect">
                <a:avLst/>
              </a:prstGeom>
              <a:solidFill>
                <a:srgbClr val="3A46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155064" y="395589"/>
                <a:ext cx="2055495" cy="207010"/>
              </a:xfrm>
              <a:prstGeom prst="rect">
                <a:avLst/>
              </a:prstGeom>
            </p:spPr>
            <p:txBody>
              <a:bodyPr wrap="square" lIns="68580" tIns="34290" rIns="68580" bIns="34290">
                <a:spAutoFit/>
              </a:bodyPr>
              <a:lstStyle/>
              <a:p>
                <a:r>
                  <a:rPr lang="en-US" altLang="zh-CN" sz="900" dirty="0">
                    <a:solidFill>
                      <a:srgbClr val="961E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AAAI 2023</a:t>
                </a:r>
                <a:endParaRPr lang="en-US" altLang="zh-CN" sz="900" dirty="0">
                  <a:solidFill>
                    <a:srgbClr val="961E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7308304" y="209641"/>
              <a:ext cx="1629113" cy="460866"/>
              <a:chOff x="4046688" y="3391"/>
              <a:chExt cx="2856080" cy="818600"/>
            </a:xfrm>
          </p:grpSpPr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4168" y="3391"/>
                <a:ext cx="818600" cy="818600"/>
              </a:xfrm>
              <a:prstGeom prst="rect">
                <a:avLst/>
              </a:prstGeom>
              <a:pattFill prst="pct10">
                <a:fgClr>
                  <a:schemeClr val="tx2"/>
                </a:fgClr>
                <a:bgClr>
                  <a:schemeClr val="bg1"/>
                </a:bgClr>
              </a:pattFill>
            </p:spPr>
          </p:pic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6688" y="54977"/>
                <a:ext cx="2036151" cy="649109"/>
              </a:xfrm>
              <a:prstGeom prst="rect">
                <a:avLst/>
              </a:prstGeom>
            </p:spPr>
          </p:pic>
        </p:grpSp>
      </p:grpSp>
      <p:sp>
        <p:nvSpPr>
          <p:cNvPr id="7" name="文本框 6"/>
          <p:cNvSpPr txBox="1"/>
          <p:nvPr/>
        </p:nvSpPr>
        <p:spPr>
          <a:xfrm>
            <a:off x="934720" y="787400"/>
            <a:ext cx="7195185" cy="35032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/>
              <a:t>deformation part</a:t>
            </a:r>
            <a:r>
              <a:rPr lang="zh-CN" b="1"/>
              <a:t>：</a:t>
            </a:r>
            <a:endParaRPr lang="zh-CN" b="1"/>
          </a:p>
          <a:p>
            <a:r>
              <a:rPr lang="zh-CN"/>
              <a:t>给定源图片、驱动声音和</a:t>
            </a:r>
            <a:r>
              <a:rPr lang="en-US" altLang="zh-CN"/>
              <a:t>5</a:t>
            </a:r>
            <a:r>
              <a:rPr lang="zh-CN" altLang="en-US"/>
              <a:t>张参考图片（为了提高每次迭代的特征的丰富性，让一个 source img 同时和这 5 个 reference img 的特征图来学习形变），变形模块的目的是生成形变特征</a:t>
            </a:r>
            <a:r>
              <a:rPr lang="en-US" altLang="zh-CN"/>
              <a:t>Fd∈R</a:t>
            </a:r>
            <a:r>
              <a:rPr lang="en-US" altLang="zh-CN" baseline="30000"/>
              <a:t>256</a:t>
            </a:r>
            <a:r>
              <a:rPr lang="zh-CN" altLang="en-US" baseline="30000"/>
              <a:t>×</a:t>
            </a:r>
            <a:r>
              <a:rPr lang="en-US" altLang="zh-CN" baseline="30000"/>
              <a:t>H/4</a:t>
            </a:r>
            <a:r>
              <a:rPr lang="zh-CN" altLang="en-US" baseline="30000"/>
              <a:t>×</a:t>
            </a:r>
            <a:r>
              <a:rPr lang="en-US" altLang="zh-CN" baseline="30000"/>
              <a:t>W/4</a:t>
            </a:r>
            <a:r>
              <a:rPr lang="zh-CN" altLang="en-US"/>
              <a:t>，并且这个特征是要和驱动音频</a:t>
            </a:r>
            <a:r>
              <a:rPr lang="en-US" altLang="zh-CN"/>
              <a:t>Ad</a:t>
            </a:r>
            <a:r>
              <a:rPr lang="zh-CN" altLang="en-US"/>
              <a:t>同步嘴型，和</a:t>
            </a:r>
            <a:r>
              <a:rPr lang="en-US" altLang="zh-CN"/>
              <a:t>source image</a:t>
            </a:r>
            <a:r>
              <a:rPr lang="zh-CN" altLang="en-US"/>
              <a:t>对齐头部姿态。</a:t>
            </a:r>
            <a:endParaRPr lang="zh-CN" altLang="en-US"/>
          </a:p>
          <a:p>
            <a:r>
              <a:rPr lang="zh-CN" altLang="en-US"/>
              <a:t>首先，将音频特征输入 audio encoder 得到 audio feature</a:t>
            </a:r>
            <a:r>
              <a:rPr lang="en-US" altLang="zh-CN"/>
              <a:t> Faudio</a:t>
            </a:r>
            <a:r>
              <a:rPr lang="zh-CN" altLang="en-US"/>
              <a:t>；</a:t>
            </a:r>
            <a:endParaRPr lang="zh-CN" altLang="en-US"/>
          </a:p>
          <a:p>
            <a:r>
              <a:rPr lang="zh-CN" altLang="en-US"/>
              <a:t>将</a:t>
            </a:r>
            <a:r>
              <a:rPr lang="en-US" altLang="zh-CN"/>
              <a:t>source image Is</a:t>
            </a:r>
            <a:r>
              <a:rPr lang="zh-CN" altLang="en-US"/>
              <a:t>和</a:t>
            </a:r>
            <a:r>
              <a:rPr lang="en-US" altLang="zh-CN"/>
              <a:t>reference image Iref</a:t>
            </a:r>
            <a:r>
              <a:rPr lang="zh-CN" altLang="en-US"/>
              <a:t>输入到两个不同的</a:t>
            </a:r>
            <a:r>
              <a:rPr lang="en-US" altLang="zh-CN"/>
              <a:t>encoder</a:t>
            </a:r>
            <a:r>
              <a:rPr lang="zh-CN" altLang="en-US"/>
              <a:t>分别生成对应特征</a:t>
            </a:r>
            <a:r>
              <a:rPr lang="en-US" altLang="zh-CN"/>
              <a:t>Fs</a:t>
            </a:r>
            <a:r>
              <a:rPr lang="en-US" altLang="zh-CN">
                <a:sym typeface="+mn-ea"/>
              </a:rPr>
              <a:t>∈R</a:t>
            </a:r>
            <a:r>
              <a:rPr lang="en-US" altLang="zh-CN" baseline="30000">
                <a:sym typeface="+mn-ea"/>
              </a:rPr>
              <a:t>256</a:t>
            </a:r>
            <a:r>
              <a:rPr lang="zh-CN" altLang="en-US" baseline="30000">
                <a:sym typeface="+mn-ea"/>
              </a:rPr>
              <a:t>×</a:t>
            </a:r>
            <a:r>
              <a:rPr lang="en-US" altLang="zh-CN" baseline="30000">
                <a:sym typeface="+mn-ea"/>
              </a:rPr>
              <a:t>H/4</a:t>
            </a:r>
            <a:r>
              <a:rPr lang="zh-CN" altLang="en-US" baseline="30000">
                <a:sym typeface="+mn-ea"/>
              </a:rPr>
              <a:t>×</a:t>
            </a:r>
            <a:r>
              <a:rPr lang="en-US" altLang="zh-CN" baseline="30000">
                <a:sym typeface="+mn-ea"/>
              </a:rPr>
              <a:t>W/4</a:t>
            </a:r>
            <a:r>
              <a:rPr lang="zh-CN" altLang="en-US"/>
              <a:t>，</a:t>
            </a:r>
            <a:r>
              <a:rPr lang="en-US" altLang="zh-CN"/>
              <a:t>Fref</a:t>
            </a:r>
            <a:r>
              <a:rPr lang="en-US" altLang="zh-CN">
                <a:sym typeface="+mn-ea"/>
              </a:rPr>
              <a:t>∈R</a:t>
            </a:r>
            <a:r>
              <a:rPr lang="en-US" altLang="zh-CN" baseline="30000">
                <a:sym typeface="+mn-ea"/>
              </a:rPr>
              <a:t>256</a:t>
            </a:r>
            <a:r>
              <a:rPr lang="zh-CN" altLang="en-US" baseline="30000">
                <a:sym typeface="+mn-ea"/>
              </a:rPr>
              <a:t>×</a:t>
            </a:r>
            <a:r>
              <a:rPr lang="en-US" altLang="zh-CN" baseline="30000">
                <a:sym typeface="+mn-ea"/>
              </a:rPr>
              <a:t>H/4</a:t>
            </a:r>
            <a:r>
              <a:rPr lang="zh-CN" altLang="en-US" baseline="30000">
                <a:sym typeface="+mn-ea"/>
              </a:rPr>
              <a:t>×</a:t>
            </a:r>
            <a:r>
              <a:rPr lang="en-US" altLang="zh-CN" baseline="30000">
                <a:sym typeface="+mn-ea"/>
              </a:rPr>
              <a:t>W/4</a:t>
            </a:r>
            <a:r>
              <a:rPr lang="zh-CN" altLang="en-US"/>
              <a:t>；</a:t>
            </a:r>
            <a:endParaRPr lang="zh-CN" altLang="en-US"/>
          </a:p>
          <a:p>
            <a:r>
              <a:rPr lang="zh-CN" altLang="en-US"/>
              <a:t>将</a:t>
            </a:r>
            <a:r>
              <a:rPr lang="en-US" altLang="zh-CN">
                <a:sym typeface="+mn-ea"/>
              </a:rPr>
              <a:t>Fs</a:t>
            </a:r>
            <a:r>
              <a:rPr lang="en-US" altLang="zh-CN">
                <a:sym typeface="+mn-ea"/>
              </a:rPr>
              <a:t>∈R</a:t>
            </a:r>
            <a:r>
              <a:rPr lang="en-US" altLang="zh-CN" baseline="30000">
                <a:sym typeface="+mn-ea"/>
              </a:rPr>
              <a:t>256</a:t>
            </a:r>
            <a:r>
              <a:rPr lang="zh-CN" altLang="en-US" baseline="30000">
                <a:sym typeface="+mn-ea"/>
              </a:rPr>
              <a:t>×</a:t>
            </a:r>
            <a:r>
              <a:rPr lang="en-US" altLang="zh-CN" baseline="30000">
                <a:sym typeface="+mn-ea"/>
              </a:rPr>
              <a:t>H/4</a:t>
            </a:r>
            <a:r>
              <a:rPr lang="zh-CN" altLang="en-US" baseline="30000">
                <a:sym typeface="+mn-ea"/>
              </a:rPr>
              <a:t>×</a:t>
            </a:r>
            <a:r>
              <a:rPr lang="en-US" altLang="zh-CN" baseline="30000">
                <a:sym typeface="+mn-ea"/>
              </a:rPr>
              <a:t>W/4</a:t>
            </a:r>
            <a:r>
              <a:rPr lang="zh-CN" altLang="en-US"/>
              <a:t>和</a:t>
            </a:r>
            <a:r>
              <a:rPr lang="en-US" altLang="zh-CN">
                <a:sym typeface="+mn-ea"/>
              </a:rPr>
              <a:t>Fref</a:t>
            </a:r>
            <a:r>
              <a:rPr lang="en-US" altLang="zh-CN">
                <a:sym typeface="+mn-ea"/>
              </a:rPr>
              <a:t>∈R</a:t>
            </a:r>
            <a:r>
              <a:rPr lang="en-US" altLang="zh-CN" baseline="30000">
                <a:sym typeface="+mn-ea"/>
              </a:rPr>
              <a:t>256</a:t>
            </a:r>
            <a:r>
              <a:rPr lang="zh-CN" altLang="en-US" baseline="30000">
                <a:sym typeface="+mn-ea"/>
              </a:rPr>
              <a:t>×</a:t>
            </a:r>
            <a:r>
              <a:rPr lang="en-US" altLang="zh-CN" baseline="30000">
                <a:sym typeface="+mn-ea"/>
              </a:rPr>
              <a:t>H/4</a:t>
            </a:r>
            <a:r>
              <a:rPr lang="zh-CN" altLang="en-US" baseline="30000">
                <a:sym typeface="+mn-ea"/>
              </a:rPr>
              <a:t>×</a:t>
            </a:r>
            <a:r>
              <a:rPr lang="en-US" altLang="zh-CN" baseline="30000">
                <a:sym typeface="+mn-ea"/>
              </a:rPr>
              <a:t>W/4</a:t>
            </a:r>
            <a:r>
              <a:rPr lang="zh-CN" altLang="en-US"/>
              <a:t>进行</a:t>
            </a:r>
            <a:r>
              <a:rPr lang="en-US" altLang="zh-CN"/>
              <a:t>concat</a:t>
            </a:r>
            <a:r>
              <a:rPr lang="zh-CN" altLang="en-US"/>
              <a:t>后输入一个alignment encoder 来得到对齐后的特征</a:t>
            </a:r>
            <a:r>
              <a:rPr lang="en-US" altLang="zh-CN"/>
              <a:t>Falign∈R</a:t>
            </a:r>
            <a:r>
              <a:rPr lang="en-US" altLang="zh-CN" baseline="30000"/>
              <a:t>128</a:t>
            </a:r>
            <a:r>
              <a:rPr lang="zh-CN" altLang="en-US"/>
              <a:t>；</a:t>
            </a:r>
            <a:endParaRPr lang="zh-CN" altLang="en-US"/>
          </a:p>
          <a:p>
            <a:r>
              <a:rPr lang="zh-CN" altLang="en-US"/>
              <a:t>最后，使用</a:t>
            </a:r>
            <a:r>
              <a:rPr lang="en-US" altLang="zh-CN"/>
              <a:t>Faudio</a:t>
            </a:r>
            <a:r>
              <a:rPr lang="zh-CN" altLang="en-US"/>
              <a:t>和</a:t>
            </a:r>
            <a:r>
              <a:rPr lang="en-US" altLang="zh-CN"/>
              <a:t>Falign</a:t>
            </a:r>
            <a:r>
              <a:rPr lang="zh-CN" altLang="en-US"/>
              <a:t>将</a:t>
            </a:r>
            <a:r>
              <a:rPr lang="en-US" altLang="zh-CN"/>
              <a:t>Fref</a:t>
            </a:r>
            <a:r>
              <a:rPr lang="zh-CN" altLang="en-US"/>
              <a:t>形变为</a:t>
            </a:r>
            <a:r>
              <a:rPr lang="en-US" altLang="zh-CN"/>
              <a:t>Fd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-1" y="203819"/>
            <a:ext cx="9144000" cy="5018975"/>
            <a:chOff x="-1" y="203819"/>
            <a:chExt cx="9144000" cy="5018975"/>
          </a:xfrm>
        </p:grpSpPr>
        <p:grpSp>
          <p:nvGrpSpPr>
            <p:cNvPr id="20" name="组合 19"/>
            <p:cNvGrpSpPr/>
            <p:nvPr/>
          </p:nvGrpSpPr>
          <p:grpSpPr>
            <a:xfrm>
              <a:off x="-1" y="203819"/>
              <a:ext cx="9144000" cy="5018975"/>
              <a:chOff x="-1" y="203819"/>
              <a:chExt cx="9144000" cy="5018975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-1" y="231258"/>
                <a:ext cx="1043608" cy="349894"/>
                <a:chOff x="-1" y="231258"/>
                <a:chExt cx="1043608" cy="349894"/>
              </a:xfrm>
            </p:grpSpPr>
            <p:sp>
              <p:nvSpPr>
                <p:cNvPr id="2" name="矩形 1"/>
                <p:cNvSpPr/>
                <p:nvPr/>
              </p:nvSpPr>
              <p:spPr>
                <a:xfrm>
                  <a:off x="67562" y="231258"/>
                  <a:ext cx="976045" cy="349894"/>
                </a:xfrm>
                <a:prstGeom prst="rect">
                  <a:avLst/>
                </a:prstGeom>
                <a:solidFill>
                  <a:srgbClr val="3A4660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" name="矩形 2"/>
                <p:cNvSpPr/>
                <p:nvPr/>
              </p:nvSpPr>
              <p:spPr>
                <a:xfrm>
                  <a:off x="-1" y="231258"/>
                  <a:ext cx="971601" cy="349894"/>
                </a:xfrm>
                <a:prstGeom prst="rect">
                  <a:avLst/>
                </a:prstGeom>
                <a:solidFill>
                  <a:srgbClr val="3A46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" name="矩形 3"/>
              <p:cNvSpPr/>
              <p:nvPr/>
            </p:nvSpPr>
            <p:spPr>
              <a:xfrm>
                <a:off x="1145772" y="203819"/>
                <a:ext cx="1483085" cy="252730"/>
              </a:xfrm>
              <a:prstGeom prst="rect">
                <a:avLst/>
              </a:prstGeom>
            </p:spPr>
            <p:txBody>
              <a:bodyPr wrap="square" lIns="68580" tIns="34290" rIns="68580" bIns="34290">
                <a:spAutoFit/>
              </a:bodyPr>
              <a:lstStyle/>
              <a:p>
                <a:r>
                  <a:rPr lang="en-US" altLang="zh-CN" sz="1200" dirty="0">
                    <a:solidFill>
                      <a:srgbClr val="961E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DINet</a:t>
                </a:r>
                <a:endParaRPr lang="en-US" altLang="zh-CN" sz="1200" dirty="0">
                  <a:solidFill>
                    <a:srgbClr val="961E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-1" y="4955300"/>
                <a:ext cx="9144000" cy="195486"/>
              </a:xfrm>
              <a:prstGeom prst="rect">
                <a:avLst/>
              </a:prstGeom>
              <a:solidFill>
                <a:srgbClr val="3A466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-1" y="5034595"/>
                <a:ext cx="9144000" cy="188199"/>
              </a:xfrm>
              <a:prstGeom prst="rect">
                <a:avLst/>
              </a:prstGeom>
              <a:solidFill>
                <a:srgbClr val="3A46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155064" y="395589"/>
                <a:ext cx="2055495" cy="207010"/>
              </a:xfrm>
              <a:prstGeom prst="rect">
                <a:avLst/>
              </a:prstGeom>
            </p:spPr>
            <p:txBody>
              <a:bodyPr wrap="square" lIns="68580" tIns="34290" rIns="68580" bIns="34290">
                <a:spAutoFit/>
              </a:bodyPr>
              <a:lstStyle/>
              <a:p>
                <a:r>
                  <a:rPr lang="en-US" altLang="zh-CN" sz="900" dirty="0">
                    <a:solidFill>
                      <a:srgbClr val="961E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AAAI 2023</a:t>
                </a:r>
                <a:endParaRPr lang="en-US" altLang="zh-CN" sz="900" dirty="0">
                  <a:solidFill>
                    <a:srgbClr val="961E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7308304" y="209641"/>
              <a:ext cx="1629113" cy="460866"/>
              <a:chOff x="4046688" y="3391"/>
              <a:chExt cx="2856080" cy="818600"/>
            </a:xfrm>
          </p:grpSpPr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4168" y="3391"/>
                <a:ext cx="818600" cy="818600"/>
              </a:xfrm>
              <a:prstGeom prst="rect">
                <a:avLst/>
              </a:prstGeom>
              <a:pattFill prst="pct10">
                <a:fgClr>
                  <a:schemeClr val="tx2"/>
                </a:fgClr>
                <a:bgClr>
                  <a:schemeClr val="bg1"/>
                </a:bgClr>
              </a:pattFill>
            </p:spPr>
          </p:pic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6688" y="54977"/>
                <a:ext cx="2036151" cy="649109"/>
              </a:xfrm>
              <a:prstGeom prst="rect">
                <a:avLst/>
              </a:prstGeom>
            </p:spPr>
          </p:pic>
        </p:grpSp>
      </p:grpSp>
      <p:sp>
        <p:nvSpPr>
          <p:cNvPr id="7" name="文本框 6"/>
          <p:cNvSpPr txBox="1"/>
          <p:nvPr/>
        </p:nvSpPr>
        <p:spPr>
          <a:xfrm>
            <a:off x="934720" y="787400"/>
            <a:ext cx="7195185" cy="35032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/>
              <a:t>deformation part</a:t>
            </a:r>
            <a:r>
              <a:rPr lang="zh-CN" b="1"/>
              <a:t>：</a:t>
            </a:r>
            <a:endParaRPr lang="zh-CN" b="1"/>
          </a:p>
          <a:p>
            <a:r>
              <a:rPr lang="zh-CN" altLang="en-US"/>
              <a:t>本文使用了 AdaAT 的方法来进行形变（没有使用密集flow的方法），主要的原因是相比于 flow，AdaAT 能够通过对特征通道进行特定变形来变形特征图；</a:t>
            </a:r>
            <a:endParaRPr lang="zh-CN" altLang="en-US"/>
          </a:p>
          <a:p>
            <a:r>
              <a:rPr lang="zh-CN" altLang="en-US"/>
              <a:t>且AdaAT 会在不同的特征通道上计算不同的仿射系数；</a:t>
            </a:r>
            <a:endParaRPr lang="zh-CN" altLang="en-US"/>
          </a:p>
          <a:p>
            <a:r>
              <a:rPr lang="zh-CN" altLang="en-US"/>
              <a:t>在此处</a:t>
            </a:r>
            <a:r>
              <a:rPr lang="en-US" altLang="zh-CN"/>
              <a:t>P</a:t>
            </a:r>
            <a:r>
              <a:rPr lang="en-US" altLang="zh-CN" baseline="30000"/>
              <a:t>D</a:t>
            </a:r>
            <a:r>
              <a:rPr lang="zh-CN" altLang="en-US"/>
              <a:t>使用全连接层来计算旋转、平移、缩放系数，然后使用这些仿射系数对</a:t>
            </a:r>
            <a:r>
              <a:rPr lang="en-US" altLang="zh-CN"/>
              <a:t>Fref</a:t>
            </a:r>
            <a:r>
              <a:rPr lang="zh-CN" altLang="en-US"/>
              <a:t>进行</a:t>
            </a:r>
            <a:r>
              <a:rPr lang="zh-CN" altLang="en-US"/>
              <a:t>仿射变换。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30" y="2931795"/>
            <a:ext cx="4091305" cy="14160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-1" y="203819"/>
            <a:ext cx="9144000" cy="5018975"/>
            <a:chOff x="-1" y="203819"/>
            <a:chExt cx="9144000" cy="5018975"/>
          </a:xfrm>
        </p:grpSpPr>
        <p:grpSp>
          <p:nvGrpSpPr>
            <p:cNvPr id="20" name="组合 19"/>
            <p:cNvGrpSpPr/>
            <p:nvPr/>
          </p:nvGrpSpPr>
          <p:grpSpPr>
            <a:xfrm>
              <a:off x="-1" y="203819"/>
              <a:ext cx="9144000" cy="5018975"/>
              <a:chOff x="-1" y="203819"/>
              <a:chExt cx="9144000" cy="5018975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-1" y="231258"/>
                <a:ext cx="1043608" cy="349894"/>
                <a:chOff x="-1" y="231258"/>
                <a:chExt cx="1043608" cy="349894"/>
              </a:xfrm>
            </p:grpSpPr>
            <p:sp>
              <p:nvSpPr>
                <p:cNvPr id="2" name="矩形 1"/>
                <p:cNvSpPr/>
                <p:nvPr/>
              </p:nvSpPr>
              <p:spPr>
                <a:xfrm>
                  <a:off x="67562" y="231258"/>
                  <a:ext cx="976045" cy="349894"/>
                </a:xfrm>
                <a:prstGeom prst="rect">
                  <a:avLst/>
                </a:prstGeom>
                <a:solidFill>
                  <a:srgbClr val="3A4660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" name="矩形 2"/>
                <p:cNvSpPr/>
                <p:nvPr/>
              </p:nvSpPr>
              <p:spPr>
                <a:xfrm>
                  <a:off x="-1" y="231258"/>
                  <a:ext cx="971601" cy="349894"/>
                </a:xfrm>
                <a:prstGeom prst="rect">
                  <a:avLst/>
                </a:prstGeom>
                <a:solidFill>
                  <a:srgbClr val="3A46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" name="矩形 3"/>
              <p:cNvSpPr/>
              <p:nvPr/>
            </p:nvSpPr>
            <p:spPr>
              <a:xfrm>
                <a:off x="1145772" y="203819"/>
                <a:ext cx="1483085" cy="252730"/>
              </a:xfrm>
              <a:prstGeom prst="rect">
                <a:avLst/>
              </a:prstGeom>
            </p:spPr>
            <p:txBody>
              <a:bodyPr wrap="square" lIns="68580" tIns="34290" rIns="68580" bIns="34290">
                <a:spAutoFit/>
              </a:bodyPr>
              <a:lstStyle/>
              <a:p>
                <a:r>
                  <a:rPr lang="en-US" altLang="zh-CN" sz="1200" dirty="0">
                    <a:solidFill>
                      <a:srgbClr val="961E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DINet</a:t>
                </a:r>
                <a:endParaRPr lang="en-US" altLang="zh-CN" sz="1200" dirty="0">
                  <a:solidFill>
                    <a:srgbClr val="961E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-1" y="4955300"/>
                <a:ext cx="9144000" cy="195486"/>
              </a:xfrm>
              <a:prstGeom prst="rect">
                <a:avLst/>
              </a:prstGeom>
              <a:solidFill>
                <a:srgbClr val="3A466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-1" y="5034595"/>
                <a:ext cx="9144000" cy="188199"/>
              </a:xfrm>
              <a:prstGeom prst="rect">
                <a:avLst/>
              </a:prstGeom>
              <a:solidFill>
                <a:srgbClr val="3A46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155064" y="395589"/>
                <a:ext cx="2055495" cy="207010"/>
              </a:xfrm>
              <a:prstGeom prst="rect">
                <a:avLst/>
              </a:prstGeom>
            </p:spPr>
            <p:txBody>
              <a:bodyPr wrap="square" lIns="68580" tIns="34290" rIns="68580" bIns="34290">
                <a:spAutoFit/>
              </a:bodyPr>
              <a:lstStyle/>
              <a:p>
                <a:r>
                  <a:rPr lang="en-US" altLang="zh-CN" sz="900" dirty="0">
                    <a:solidFill>
                      <a:srgbClr val="961E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AAAI 2023</a:t>
                </a:r>
                <a:endParaRPr lang="en-US" altLang="zh-CN" sz="900" dirty="0">
                  <a:solidFill>
                    <a:srgbClr val="961E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7308304" y="209641"/>
              <a:ext cx="1629113" cy="460866"/>
              <a:chOff x="4046688" y="3391"/>
              <a:chExt cx="2856080" cy="818600"/>
            </a:xfrm>
          </p:grpSpPr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4168" y="3391"/>
                <a:ext cx="818600" cy="818600"/>
              </a:xfrm>
              <a:prstGeom prst="rect">
                <a:avLst/>
              </a:prstGeom>
              <a:pattFill prst="pct10">
                <a:fgClr>
                  <a:schemeClr val="tx2"/>
                </a:fgClr>
                <a:bgClr>
                  <a:schemeClr val="bg1"/>
                </a:bgClr>
              </a:pattFill>
            </p:spPr>
          </p:pic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6688" y="54977"/>
                <a:ext cx="2036151" cy="649109"/>
              </a:xfrm>
              <a:prstGeom prst="rect">
                <a:avLst/>
              </a:prstGeom>
            </p:spPr>
          </p:pic>
        </p:grpSp>
      </p:grpSp>
      <p:sp>
        <p:nvSpPr>
          <p:cNvPr id="7" name="文本框 6"/>
          <p:cNvSpPr txBox="1"/>
          <p:nvPr/>
        </p:nvSpPr>
        <p:spPr>
          <a:xfrm>
            <a:off x="934720" y="787400"/>
            <a:ext cx="7195185" cy="35032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/>
              <a:t>inpainting part</a:t>
            </a:r>
            <a:r>
              <a:rPr lang="zh-CN" b="1"/>
              <a:t>：</a:t>
            </a:r>
            <a:endParaRPr lang="zh-CN" b="1"/>
          </a:p>
          <a:p>
            <a:r>
              <a:rPr lang="zh-CN" altLang="en-US"/>
              <a:t>这个模块的目标就是使用 source image 的特征图</a:t>
            </a:r>
            <a:r>
              <a:rPr lang="en-US" altLang="zh-CN"/>
              <a:t>Fs</a:t>
            </a:r>
            <a:r>
              <a:rPr lang="zh-CN" altLang="en-US"/>
              <a:t>和形变后的</a:t>
            </a:r>
            <a:r>
              <a:rPr lang="en-US" altLang="zh-CN"/>
              <a:t>ref</a:t>
            </a:r>
            <a:r>
              <a:rPr lang="zh-CN" altLang="en-US"/>
              <a:t>特征图</a:t>
            </a:r>
            <a:r>
              <a:rPr lang="en-US" altLang="zh-CN"/>
              <a:t>Fd</a:t>
            </a:r>
            <a:r>
              <a:rPr lang="zh-CN" altLang="en-US"/>
              <a:t>来合成最终图片</a:t>
            </a:r>
            <a:r>
              <a:rPr lang="en-US" altLang="zh-CN"/>
              <a:t>Io∈3</a:t>
            </a:r>
            <a:r>
              <a:rPr lang="zh-CN" altLang="en-US"/>
              <a:t>×</a:t>
            </a:r>
            <a:r>
              <a:rPr lang="en-US" altLang="zh-CN"/>
              <a:t>H</a:t>
            </a:r>
            <a:r>
              <a:rPr lang="zh-CN" altLang="en-US"/>
              <a:t>×</a:t>
            </a:r>
            <a:r>
              <a:rPr lang="en-US" altLang="zh-CN"/>
              <a:t>W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首先，将</a:t>
            </a:r>
            <a:r>
              <a:rPr lang="en-US" altLang="zh-CN"/>
              <a:t>Fd</a:t>
            </a:r>
            <a:r>
              <a:rPr lang="zh-CN" altLang="en-US"/>
              <a:t>和</a:t>
            </a:r>
            <a:r>
              <a:rPr lang="en-US" altLang="zh-CN"/>
              <a:t>Fs concat</a:t>
            </a:r>
            <a:r>
              <a:rPr lang="zh-CN" altLang="en-US"/>
              <a:t>，经过一个</a:t>
            </a:r>
            <a:r>
              <a:rPr lang="en-US" altLang="zh-CN"/>
              <a:t>decoder</a:t>
            </a:r>
            <a:r>
              <a:rPr lang="zh-CN" altLang="en-US"/>
              <a:t>（卷积层）来修复</a:t>
            </a:r>
            <a:r>
              <a:rPr lang="en-US" altLang="zh-CN"/>
              <a:t>source image</a:t>
            </a:r>
            <a:r>
              <a:rPr lang="zh-CN" altLang="en-US"/>
              <a:t>被</a:t>
            </a:r>
            <a:r>
              <a:rPr lang="en-US" altLang="zh-CN"/>
              <a:t>mask</a:t>
            </a:r>
            <a:r>
              <a:rPr lang="zh-CN" altLang="en-US"/>
              <a:t>掉的嘴部区域，并生成</a:t>
            </a:r>
            <a:r>
              <a:rPr lang="en-US" altLang="zh-CN"/>
              <a:t>Io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675" y="2355850"/>
            <a:ext cx="2414905" cy="17100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-1" y="203819"/>
            <a:ext cx="9144000" cy="5018975"/>
            <a:chOff x="-1" y="203819"/>
            <a:chExt cx="9144000" cy="5018975"/>
          </a:xfrm>
        </p:grpSpPr>
        <p:grpSp>
          <p:nvGrpSpPr>
            <p:cNvPr id="20" name="组合 19"/>
            <p:cNvGrpSpPr/>
            <p:nvPr/>
          </p:nvGrpSpPr>
          <p:grpSpPr>
            <a:xfrm>
              <a:off x="-1" y="203819"/>
              <a:ext cx="9144000" cy="5018975"/>
              <a:chOff x="-1" y="203819"/>
              <a:chExt cx="9144000" cy="5018975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-1" y="231258"/>
                <a:ext cx="1043608" cy="349894"/>
                <a:chOff x="-1" y="231258"/>
                <a:chExt cx="1043608" cy="349894"/>
              </a:xfrm>
            </p:grpSpPr>
            <p:sp>
              <p:nvSpPr>
                <p:cNvPr id="2" name="矩形 1"/>
                <p:cNvSpPr/>
                <p:nvPr/>
              </p:nvSpPr>
              <p:spPr>
                <a:xfrm>
                  <a:off x="67562" y="231258"/>
                  <a:ext cx="976045" cy="349894"/>
                </a:xfrm>
                <a:prstGeom prst="rect">
                  <a:avLst/>
                </a:prstGeom>
                <a:solidFill>
                  <a:srgbClr val="3A4660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" name="矩形 2"/>
                <p:cNvSpPr/>
                <p:nvPr/>
              </p:nvSpPr>
              <p:spPr>
                <a:xfrm>
                  <a:off x="-1" y="231258"/>
                  <a:ext cx="971601" cy="349894"/>
                </a:xfrm>
                <a:prstGeom prst="rect">
                  <a:avLst/>
                </a:prstGeom>
                <a:solidFill>
                  <a:srgbClr val="3A46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" name="矩形 3"/>
              <p:cNvSpPr/>
              <p:nvPr/>
            </p:nvSpPr>
            <p:spPr>
              <a:xfrm>
                <a:off x="1145772" y="203819"/>
                <a:ext cx="1483085" cy="252730"/>
              </a:xfrm>
              <a:prstGeom prst="rect">
                <a:avLst/>
              </a:prstGeom>
            </p:spPr>
            <p:txBody>
              <a:bodyPr wrap="square" lIns="68580" tIns="34290" rIns="68580" bIns="34290">
                <a:spAutoFit/>
              </a:bodyPr>
              <a:lstStyle/>
              <a:p>
                <a:r>
                  <a:rPr lang="en-US" altLang="zh-CN" sz="1200" dirty="0">
                    <a:solidFill>
                      <a:srgbClr val="961E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DINet</a:t>
                </a:r>
                <a:endParaRPr lang="en-US" altLang="zh-CN" sz="1200" dirty="0">
                  <a:solidFill>
                    <a:srgbClr val="961E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-1" y="4955300"/>
                <a:ext cx="9144000" cy="195486"/>
              </a:xfrm>
              <a:prstGeom prst="rect">
                <a:avLst/>
              </a:prstGeom>
              <a:solidFill>
                <a:srgbClr val="3A466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-1" y="5034595"/>
                <a:ext cx="9144000" cy="188199"/>
              </a:xfrm>
              <a:prstGeom prst="rect">
                <a:avLst/>
              </a:prstGeom>
              <a:solidFill>
                <a:srgbClr val="3A46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155064" y="395589"/>
                <a:ext cx="2055495" cy="207010"/>
              </a:xfrm>
              <a:prstGeom prst="rect">
                <a:avLst/>
              </a:prstGeom>
            </p:spPr>
            <p:txBody>
              <a:bodyPr wrap="square" lIns="68580" tIns="34290" rIns="68580" bIns="34290">
                <a:spAutoFit/>
              </a:bodyPr>
              <a:lstStyle/>
              <a:p>
                <a:r>
                  <a:rPr lang="en-US" altLang="zh-CN" sz="900" dirty="0">
                    <a:solidFill>
                      <a:srgbClr val="961E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AAAI 2023</a:t>
                </a:r>
                <a:endParaRPr lang="en-US" altLang="zh-CN" sz="900" dirty="0">
                  <a:solidFill>
                    <a:srgbClr val="961E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7308304" y="209641"/>
              <a:ext cx="1629113" cy="460866"/>
              <a:chOff x="4046688" y="3391"/>
              <a:chExt cx="2856080" cy="818600"/>
            </a:xfrm>
          </p:grpSpPr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4168" y="3391"/>
                <a:ext cx="818600" cy="818600"/>
              </a:xfrm>
              <a:prstGeom prst="rect">
                <a:avLst/>
              </a:prstGeom>
              <a:pattFill prst="pct10">
                <a:fgClr>
                  <a:schemeClr val="tx2"/>
                </a:fgClr>
                <a:bgClr>
                  <a:schemeClr val="bg1"/>
                </a:bgClr>
              </a:pattFill>
            </p:spPr>
          </p:pic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6688" y="54977"/>
                <a:ext cx="2036151" cy="649109"/>
              </a:xfrm>
              <a:prstGeom prst="rect">
                <a:avLst/>
              </a:prstGeom>
            </p:spPr>
          </p:pic>
        </p:grpSp>
      </p:grpSp>
      <p:sp>
        <p:nvSpPr>
          <p:cNvPr id="7" name="文本框 6"/>
          <p:cNvSpPr txBox="1"/>
          <p:nvPr/>
        </p:nvSpPr>
        <p:spPr>
          <a:xfrm>
            <a:off x="934720" y="918210"/>
            <a:ext cx="7195185" cy="33724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/>
              <a:t>Loss 函数</a:t>
            </a:r>
            <a:r>
              <a:rPr lang="zh-CN" b="1"/>
              <a:t>：</a:t>
            </a:r>
            <a:endParaRPr lang="zh-CN" b="1"/>
          </a:p>
          <a:p>
            <a:r>
              <a:rPr lang="en-US" altLang="zh-CN"/>
              <a:t>perception loss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/>
              <a:t>文中使用两个尺度上的图片来计算感知损失，将生成的图像和原始的图像送入 VGG-19 得到特征后计算一次 loss，下采样 2 倍后送入 VGG-19 得到特征后再计算一次 loss，两个 loss 求均值：</a:t>
            </a:r>
            <a:endParaRPr lang="zh-CN"/>
          </a:p>
          <a:p>
            <a:endParaRPr lang="zh-CN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440" y="2571750"/>
            <a:ext cx="4565015" cy="12979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-1" y="203819"/>
            <a:ext cx="9144000" cy="5018975"/>
            <a:chOff x="-1" y="203819"/>
            <a:chExt cx="9144000" cy="5018975"/>
          </a:xfrm>
        </p:grpSpPr>
        <p:grpSp>
          <p:nvGrpSpPr>
            <p:cNvPr id="20" name="组合 19"/>
            <p:cNvGrpSpPr/>
            <p:nvPr/>
          </p:nvGrpSpPr>
          <p:grpSpPr>
            <a:xfrm>
              <a:off x="-1" y="203819"/>
              <a:ext cx="9144000" cy="5018975"/>
              <a:chOff x="-1" y="203819"/>
              <a:chExt cx="9144000" cy="5018975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-1" y="231258"/>
                <a:ext cx="1043608" cy="349894"/>
                <a:chOff x="-1" y="231258"/>
                <a:chExt cx="1043608" cy="349894"/>
              </a:xfrm>
            </p:grpSpPr>
            <p:sp>
              <p:nvSpPr>
                <p:cNvPr id="2" name="矩形 1"/>
                <p:cNvSpPr/>
                <p:nvPr/>
              </p:nvSpPr>
              <p:spPr>
                <a:xfrm>
                  <a:off x="67562" y="231258"/>
                  <a:ext cx="976045" cy="349894"/>
                </a:xfrm>
                <a:prstGeom prst="rect">
                  <a:avLst/>
                </a:prstGeom>
                <a:solidFill>
                  <a:srgbClr val="3A4660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" name="矩形 2"/>
                <p:cNvSpPr/>
                <p:nvPr/>
              </p:nvSpPr>
              <p:spPr>
                <a:xfrm>
                  <a:off x="-1" y="231258"/>
                  <a:ext cx="971601" cy="349894"/>
                </a:xfrm>
                <a:prstGeom prst="rect">
                  <a:avLst/>
                </a:prstGeom>
                <a:solidFill>
                  <a:srgbClr val="3A46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" name="矩形 3"/>
              <p:cNvSpPr/>
              <p:nvPr/>
            </p:nvSpPr>
            <p:spPr>
              <a:xfrm>
                <a:off x="1145772" y="203819"/>
                <a:ext cx="1483085" cy="252730"/>
              </a:xfrm>
              <a:prstGeom prst="rect">
                <a:avLst/>
              </a:prstGeom>
            </p:spPr>
            <p:txBody>
              <a:bodyPr wrap="square" lIns="68580" tIns="34290" rIns="68580" bIns="34290">
                <a:spAutoFit/>
              </a:bodyPr>
              <a:lstStyle/>
              <a:p>
                <a:r>
                  <a:rPr lang="en-US" altLang="zh-CN" sz="1200" dirty="0">
                    <a:solidFill>
                      <a:srgbClr val="961E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DINet</a:t>
                </a:r>
                <a:endParaRPr lang="en-US" altLang="zh-CN" sz="1200" dirty="0">
                  <a:solidFill>
                    <a:srgbClr val="961E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-1" y="4955300"/>
                <a:ext cx="9144000" cy="195486"/>
              </a:xfrm>
              <a:prstGeom prst="rect">
                <a:avLst/>
              </a:prstGeom>
              <a:solidFill>
                <a:srgbClr val="3A466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-1" y="5034595"/>
                <a:ext cx="9144000" cy="188199"/>
              </a:xfrm>
              <a:prstGeom prst="rect">
                <a:avLst/>
              </a:prstGeom>
              <a:solidFill>
                <a:srgbClr val="3A46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155064" y="395589"/>
                <a:ext cx="2055495" cy="207010"/>
              </a:xfrm>
              <a:prstGeom prst="rect">
                <a:avLst/>
              </a:prstGeom>
            </p:spPr>
            <p:txBody>
              <a:bodyPr wrap="square" lIns="68580" tIns="34290" rIns="68580" bIns="34290">
                <a:spAutoFit/>
              </a:bodyPr>
              <a:lstStyle/>
              <a:p>
                <a:r>
                  <a:rPr lang="en-US" altLang="zh-CN" sz="900" dirty="0">
                    <a:solidFill>
                      <a:srgbClr val="961E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AAAI 2023</a:t>
                </a:r>
                <a:endParaRPr lang="en-US" altLang="zh-CN" sz="900" dirty="0">
                  <a:solidFill>
                    <a:srgbClr val="961E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7308304" y="209641"/>
              <a:ext cx="1629113" cy="460866"/>
              <a:chOff x="4046688" y="3391"/>
              <a:chExt cx="2856080" cy="818600"/>
            </a:xfrm>
          </p:grpSpPr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4168" y="3391"/>
                <a:ext cx="818600" cy="818600"/>
              </a:xfrm>
              <a:prstGeom prst="rect">
                <a:avLst/>
              </a:prstGeom>
              <a:pattFill prst="pct10">
                <a:fgClr>
                  <a:schemeClr val="tx2"/>
                </a:fgClr>
                <a:bgClr>
                  <a:schemeClr val="bg1"/>
                </a:bgClr>
              </a:pattFill>
            </p:spPr>
          </p:pic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6688" y="54977"/>
                <a:ext cx="2036151" cy="649109"/>
              </a:xfrm>
              <a:prstGeom prst="rect">
                <a:avLst/>
              </a:prstGeom>
            </p:spPr>
          </p:pic>
        </p:grpSp>
      </p:grpSp>
      <p:sp>
        <p:nvSpPr>
          <p:cNvPr id="7" name="文本框 6"/>
          <p:cNvSpPr txBox="1"/>
          <p:nvPr/>
        </p:nvSpPr>
        <p:spPr>
          <a:xfrm>
            <a:off x="934720" y="918210"/>
            <a:ext cx="7195185" cy="33724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/>
              <a:t>Loss 函数</a:t>
            </a:r>
            <a:r>
              <a:rPr lang="zh-CN" b="1"/>
              <a:t>：</a:t>
            </a:r>
            <a:endParaRPr lang="zh-CN" b="1"/>
          </a:p>
          <a:p>
            <a:r>
              <a:rPr lang="en-US" altLang="zh-CN"/>
              <a:t>GAN loss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/>
              <a:t>文中使用 LS-GAN loss，</a:t>
            </a:r>
            <a:endParaRPr lang="zh-CN"/>
          </a:p>
          <a:p>
            <a:endParaRPr lang="zh-CN"/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585" y="1923415"/>
            <a:ext cx="4366260" cy="20955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NjZiZjBjN2YyM2Q3YWZkOGVjZTIzYzdkYTU5OGViNmI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4218</Words>
  <Application>WPS 演示</Application>
  <PresentationFormat>全屏显示(16:9)</PresentationFormat>
  <Paragraphs>248</Paragraphs>
  <Slides>29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6" baseType="lpstr">
      <vt:lpstr>Arial</vt:lpstr>
      <vt:lpstr>宋体</vt:lpstr>
      <vt:lpstr>Wingdings</vt:lpstr>
      <vt:lpstr>微软雅黑</vt:lpstr>
      <vt:lpstr>Calibri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just like fire</cp:lastModifiedBy>
  <cp:revision>252</cp:revision>
  <dcterms:created xsi:type="dcterms:W3CDTF">2019-03-04T02:28:00Z</dcterms:created>
  <dcterms:modified xsi:type="dcterms:W3CDTF">2024-08-15T07:53:59Z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2052-12.1.0.17147</vt:lpwstr>
  </property>
  <property fmtid="{D5CDD505-2E9C-101B-9397-08002B2CF9AE}" pid="3" name="ICV">
    <vt:lpwstr>472652ABCA8243399631952E9ED76C51_13</vt:lpwstr>
  </property>
</Properties>
</file>